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0279975" cy="42808525"/>
  <p:notesSz cx="6858000" cy="9144000"/>
  <p:defaultTextStyle>
    <a:defPPr>
      <a:defRPr lang="ja-JP"/>
    </a:defPPr>
    <a:lvl1pPr marL="0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836" y="35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28C8-8483-4494-8583-677CF9A42DEB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6D50B-9922-4C19-B075-F195A424BB9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2013/5/20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kumimoji="1"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25048" y="0"/>
            <a:ext cx="26354927" cy="3114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9600" b="1" dirty="0" smtClean="0"/>
              <a:t>Construction of  General HMMs from a Few Hand Motions for Sign Language Word Recognition</a:t>
            </a:r>
          </a:p>
        </p:txBody>
      </p:sp>
      <p:grpSp>
        <p:nvGrpSpPr>
          <p:cNvPr id="796" name="グループ化 795"/>
          <p:cNvGrpSpPr>
            <a:grpSpLocks noChangeAspect="1"/>
          </p:cNvGrpSpPr>
          <p:nvPr/>
        </p:nvGrpSpPr>
        <p:grpSpPr>
          <a:xfrm>
            <a:off x="954411" y="16003662"/>
            <a:ext cx="16833521" cy="3960440"/>
            <a:chOff x="936824" y="14707518"/>
            <a:chExt cx="16003364" cy="3765128"/>
          </a:xfrm>
        </p:grpSpPr>
        <p:sp>
          <p:nvSpPr>
            <p:cNvPr id="446" name="Rectangle 3"/>
            <p:cNvSpPr>
              <a:spLocks noChangeArrowheads="1"/>
            </p:cNvSpPr>
            <p:nvPr/>
          </p:nvSpPr>
          <p:spPr bwMode="auto">
            <a:xfrm>
              <a:off x="1341364" y="14707518"/>
              <a:ext cx="1197224" cy="7568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3600"/>
                <a:t>Stop</a:t>
              </a:r>
            </a:p>
          </p:txBody>
        </p:sp>
        <p:sp>
          <p:nvSpPr>
            <p:cNvPr id="447" name="Rectangle 4"/>
            <p:cNvSpPr>
              <a:spLocks noChangeArrowheads="1"/>
            </p:cNvSpPr>
            <p:nvPr/>
          </p:nvSpPr>
          <p:spPr bwMode="auto">
            <a:xfrm>
              <a:off x="2538588" y="14707518"/>
              <a:ext cx="1350962" cy="7537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2300" dirty="0"/>
                <a:t>Raise</a:t>
              </a:r>
            </a:p>
            <a:p>
              <a:pPr algn="ctr" defTabSz="4176713"/>
              <a:r>
                <a:rPr lang="en-US" altLang="ja-JP" sz="2300" dirty="0"/>
                <a:t>right</a:t>
              </a:r>
            </a:p>
          </p:txBody>
        </p:sp>
        <p:sp>
          <p:nvSpPr>
            <p:cNvPr id="448" name="Rectangle 5"/>
            <p:cNvSpPr>
              <a:spLocks noChangeArrowheads="1"/>
            </p:cNvSpPr>
            <p:nvPr/>
          </p:nvSpPr>
          <p:spPr bwMode="auto">
            <a:xfrm>
              <a:off x="5274891" y="14707518"/>
              <a:ext cx="1350963" cy="7537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2300" dirty="0"/>
                <a:t>Lower</a:t>
              </a:r>
            </a:p>
            <a:p>
              <a:pPr algn="ctr" defTabSz="4176713"/>
              <a:r>
                <a:rPr lang="en-US" altLang="ja-JP" sz="2300" dirty="0"/>
                <a:t>right</a:t>
              </a:r>
            </a:p>
          </p:txBody>
        </p:sp>
        <p:sp>
          <p:nvSpPr>
            <p:cNvPr id="449" name="Rectangle 6"/>
            <p:cNvSpPr>
              <a:spLocks noChangeArrowheads="1"/>
            </p:cNvSpPr>
            <p:nvPr/>
          </p:nvSpPr>
          <p:spPr bwMode="auto">
            <a:xfrm>
              <a:off x="3905152" y="14707518"/>
              <a:ext cx="1352550" cy="75371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3600" b="1">
                  <a:solidFill>
                    <a:srgbClr val="FF0000"/>
                  </a:solidFill>
                </a:rPr>
                <a:t>Stop</a:t>
              </a:r>
            </a:p>
          </p:txBody>
        </p:sp>
        <p:sp>
          <p:nvSpPr>
            <p:cNvPr id="450" name="Rectangle 7"/>
            <p:cNvSpPr>
              <a:spLocks noChangeArrowheads="1"/>
            </p:cNvSpPr>
            <p:nvPr/>
          </p:nvSpPr>
          <p:spPr bwMode="auto">
            <a:xfrm>
              <a:off x="6625854" y="14707518"/>
              <a:ext cx="1352550" cy="7537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3600"/>
                <a:t>Stop</a:t>
              </a:r>
            </a:p>
          </p:txBody>
        </p:sp>
        <p:sp>
          <p:nvSpPr>
            <p:cNvPr id="451" name="Line 8"/>
            <p:cNvSpPr>
              <a:spLocks noChangeShapeType="1"/>
            </p:cNvSpPr>
            <p:nvPr/>
          </p:nvSpPr>
          <p:spPr bwMode="auto">
            <a:xfrm>
              <a:off x="1236862" y="15558690"/>
              <a:ext cx="69278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diamond" w="lg" len="lg"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2" name="Rectangle 14"/>
            <p:cNvSpPr>
              <a:spLocks noChangeArrowheads="1"/>
            </p:cNvSpPr>
            <p:nvPr/>
          </p:nvSpPr>
          <p:spPr bwMode="auto">
            <a:xfrm>
              <a:off x="1295599" y="17659846"/>
              <a:ext cx="1349375" cy="722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3600"/>
                <a:t>Stop</a:t>
              </a:r>
            </a:p>
          </p:txBody>
        </p:sp>
        <p:sp>
          <p:nvSpPr>
            <p:cNvPr id="453" name="Rectangle 15"/>
            <p:cNvSpPr>
              <a:spLocks noChangeArrowheads="1"/>
            </p:cNvSpPr>
            <p:nvPr/>
          </p:nvSpPr>
          <p:spPr bwMode="auto">
            <a:xfrm>
              <a:off x="2649737" y="17659846"/>
              <a:ext cx="1978025" cy="722312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2300" b="1">
                  <a:solidFill>
                    <a:srgbClr val="FF0000"/>
                  </a:solidFill>
                </a:rPr>
                <a:t>Raise right</a:t>
              </a:r>
            </a:p>
          </p:txBody>
        </p:sp>
        <p:sp>
          <p:nvSpPr>
            <p:cNvPr id="454" name="Rectangle 16"/>
            <p:cNvSpPr>
              <a:spLocks noChangeArrowheads="1"/>
            </p:cNvSpPr>
            <p:nvPr/>
          </p:nvSpPr>
          <p:spPr bwMode="auto">
            <a:xfrm>
              <a:off x="4609630" y="17659846"/>
              <a:ext cx="2076450" cy="722312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2300" b="1">
                  <a:solidFill>
                    <a:srgbClr val="FF0000"/>
                  </a:solidFill>
                </a:rPr>
                <a:t>Lower right</a:t>
              </a:r>
            </a:p>
          </p:txBody>
        </p:sp>
        <p:sp>
          <p:nvSpPr>
            <p:cNvPr id="455" name="Rectangle 17"/>
            <p:cNvSpPr>
              <a:spLocks noChangeArrowheads="1"/>
            </p:cNvSpPr>
            <p:nvPr/>
          </p:nvSpPr>
          <p:spPr bwMode="auto">
            <a:xfrm>
              <a:off x="6697862" y="17659846"/>
              <a:ext cx="1352550" cy="722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3600"/>
                <a:t>Stop</a:t>
              </a:r>
            </a:p>
          </p:txBody>
        </p:sp>
        <p:sp>
          <p:nvSpPr>
            <p:cNvPr id="456" name="Line 18"/>
            <p:cNvSpPr>
              <a:spLocks noChangeShapeType="1"/>
            </p:cNvSpPr>
            <p:nvPr/>
          </p:nvSpPr>
          <p:spPr bwMode="auto">
            <a:xfrm>
              <a:off x="1300362" y="18472646"/>
              <a:ext cx="69278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diamond" w="lg" len="lg"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7" name="Oval 26"/>
            <p:cNvSpPr>
              <a:spLocks noChangeArrowheads="1"/>
            </p:cNvSpPr>
            <p:nvPr/>
          </p:nvSpPr>
          <p:spPr bwMode="auto">
            <a:xfrm>
              <a:off x="1657549" y="16165115"/>
              <a:ext cx="719138" cy="7207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8" name="Line 27"/>
            <p:cNvSpPr>
              <a:spLocks noChangeShapeType="1"/>
            </p:cNvSpPr>
            <p:nvPr/>
          </p:nvSpPr>
          <p:spPr bwMode="auto">
            <a:xfrm>
              <a:off x="2376687" y="16525478"/>
              <a:ext cx="387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9" name="AutoShape 28"/>
            <p:cNvSpPr>
              <a:spLocks noChangeArrowheads="1"/>
            </p:cNvSpPr>
            <p:nvPr/>
          </p:nvSpPr>
          <p:spPr bwMode="auto">
            <a:xfrm>
              <a:off x="1867099" y="15787290"/>
              <a:ext cx="322263" cy="381000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0" name="Oval 29"/>
            <p:cNvSpPr>
              <a:spLocks noChangeArrowheads="1"/>
            </p:cNvSpPr>
            <p:nvPr/>
          </p:nvSpPr>
          <p:spPr bwMode="auto">
            <a:xfrm>
              <a:off x="2737049" y="16165115"/>
              <a:ext cx="719138" cy="7207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1" name="Line 30"/>
            <p:cNvSpPr>
              <a:spLocks noChangeShapeType="1"/>
            </p:cNvSpPr>
            <p:nvPr/>
          </p:nvSpPr>
          <p:spPr bwMode="auto">
            <a:xfrm>
              <a:off x="3456187" y="16523890"/>
              <a:ext cx="720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2" name="AutoShape 31"/>
            <p:cNvSpPr>
              <a:spLocks noChangeArrowheads="1"/>
            </p:cNvSpPr>
            <p:nvPr/>
          </p:nvSpPr>
          <p:spPr bwMode="auto">
            <a:xfrm>
              <a:off x="2946599" y="15787290"/>
              <a:ext cx="322263" cy="381000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3" name="Oval 32"/>
            <p:cNvSpPr>
              <a:spLocks noChangeArrowheads="1"/>
            </p:cNvSpPr>
            <p:nvPr/>
          </p:nvSpPr>
          <p:spPr bwMode="auto">
            <a:xfrm>
              <a:off x="4176912" y="16165115"/>
              <a:ext cx="719137" cy="7207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4" name="Line 33"/>
            <p:cNvSpPr>
              <a:spLocks noChangeShapeType="1"/>
            </p:cNvSpPr>
            <p:nvPr/>
          </p:nvSpPr>
          <p:spPr bwMode="auto">
            <a:xfrm>
              <a:off x="4897637" y="16523890"/>
              <a:ext cx="7191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5" name="AutoShape 34"/>
            <p:cNvSpPr>
              <a:spLocks noChangeArrowheads="1"/>
            </p:cNvSpPr>
            <p:nvPr/>
          </p:nvSpPr>
          <p:spPr bwMode="auto">
            <a:xfrm>
              <a:off x="4386462" y="15787290"/>
              <a:ext cx="322262" cy="381000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6" name="Oval 35"/>
            <p:cNvSpPr>
              <a:spLocks noChangeArrowheads="1"/>
            </p:cNvSpPr>
            <p:nvPr/>
          </p:nvSpPr>
          <p:spPr bwMode="auto">
            <a:xfrm>
              <a:off x="5618362" y="16165115"/>
              <a:ext cx="719137" cy="7207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7" name="Line 36"/>
            <p:cNvSpPr>
              <a:spLocks noChangeShapeType="1"/>
            </p:cNvSpPr>
            <p:nvPr/>
          </p:nvSpPr>
          <p:spPr bwMode="auto">
            <a:xfrm>
              <a:off x="6337499" y="16525478"/>
              <a:ext cx="387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8" name="AutoShape 37"/>
            <p:cNvSpPr>
              <a:spLocks noChangeArrowheads="1"/>
            </p:cNvSpPr>
            <p:nvPr/>
          </p:nvSpPr>
          <p:spPr bwMode="auto">
            <a:xfrm>
              <a:off x="5827912" y="15787290"/>
              <a:ext cx="322262" cy="381000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9" name="Oval 38"/>
            <p:cNvSpPr>
              <a:spLocks noChangeArrowheads="1"/>
            </p:cNvSpPr>
            <p:nvPr/>
          </p:nvSpPr>
          <p:spPr bwMode="auto">
            <a:xfrm>
              <a:off x="6697862" y="16165115"/>
              <a:ext cx="719137" cy="7207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0" name="Line 39"/>
            <p:cNvSpPr>
              <a:spLocks noChangeShapeType="1"/>
            </p:cNvSpPr>
            <p:nvPr/>
          </p:nvSpPr>
          <p:spPr bwMode="auto">
            <a:xfrm>
              <a:off x="7416999" y="16525478"/>
              <a:ext cx="387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1" name="AutoShape 40"/>
            <p:cNvSpPr>
              <a:spLocks noChangeArrowheads="1"/>
            </p:cNvSpPr>
            <p:nvPr/>
          </p:nvSpPr>
          <p:spPr bwMode="auto">
            <a:xfrm>
              <a:off x="6907412" y="15787290"/>
              <a:ext cx="322262" cy="381000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2" name="Oval 41"/>
            <p:cNvSpPr>
              <a:spLocks noChangeArrowheads="1"/>
            </p:cNvSpPr>
            <p:nvPr/>
          </p:nvSpPr>
          <p:spPr bwMode="auto">
            <a:xfrm>
              <a:off x="936824" y="16336565"/>
              <a:ext cx="360363" cy="360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3" name="Line 42"/>
            <p:cNvSpPr>
              <a:spLocks noChangeShapeType="1"/>
            </p:cNvSpPr>
            <p:nvPr/>
          </p:nvSpPr>
          <p:spPr bwMode="auto">
            <a:xfrm>
              <a:off x="1297187" y="16525478"/>
              <a:ext cx="387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4" name="Oval 43"/>
            <p:cNvSpPr>
              <a:spLocks noChangeArrowheads="1"/>
            </p:cNvSpPr>
            <p:nvPr/>
          </p:nvSpPr>
          <p:spPr bwMode="auto">
            <a:xfrm>
              <a:off x="7778949" y="16336565"/>
              <a:ext cx="360363" cy="360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5" name="Oval 44"/>
            <p:cNvSpPr>
              <a:spLocks noChangeArrowheads="1"/>
            </p:cNvSpPr>
            <p:nvPr/>
          </p:nvSpPr>
          <p:spPr bwMode="auto">
            <a:xfrm>
              <a:off x="4045149" y="16031765"/>
              <a:ext cx="987425" cy="990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6" name="Text Box 45"/>
            <p:cNvSpPr txBox="1">
              <a:spLocks noChangeArrowheads="1"/>
            </p:cNvSpPr>
            <p:nvPr/>
          </p:nvSpPr>
          <p:spPr bwMode="auto">
            <a:xfrm>
              <a:off x="1729310" y="16166083"/>
              <a:ext cx="712787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176713"/>
              <a:r>
                <a:rPr lang="en-US" altLang="ja-JP" sz="4000" dirty="0"/>
                <a:t>S</a:t>
              </a:r>
              <a:r>
                <a:rPr lang="en-US" altLang="ja-JP" sz="4000" baseline="-25000" dirty="0"/>
                <a:t>1</a:t>
              </a:r>
            </a:p>
          </p:txBody>
        </p:sp>
        <p:sp>
          <p:nvSpPr>
            <p:cNvPr id="477" name="Text Box 46"/>
            <p:cNvSpPr txBox="1">
              <a:spLocks noChangeArrowheads="1"/>
            </p:cNvSpPr>
            <p:nvPr/>
          </p:nvSpPr>
          <p:spPr bwMode="auto">
            <a:xfrm>
              <a:off x="2816723" y="16147678"/>
              <a:ext cx="712787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176713"/>
              <a:r>
                <a:rPr lang="en-US" altLang="ja-JP" sz="4000" dirty="0"/>
                <a:t>S</a:t>
              </a:r>
              <a:r>
                <a:rPr lang="en-US" altLang="ja-JP" sz="4000" baseline="-25000" dirty="0"/>
                <a:t>2</a:t>
              </a:r>
            </a:p>
          </p:txBody>
        </p:sp>
        <p:sp>
          <p:nvSpPr>
            <p:cNvPr id="478" name="Text Box 47"/>
            <p:cNvSpPr txBox="1">
              <a:spLocks noChangeArrowheads="1"/>
            </p:cNvSpPr>
            <p:nvPr/>
          </p:nvSpPr>
          <p:spPr bwMode="auto">
            <a:xfrm>
              <a:off x="4256882" y="16147678"/>
              <a:ext cx="7127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176713"/>
              <a:r>
                <a:rPr lang="en-US" altLang="ja-JP" sz="4000" dirty="0"/>
                <a:t>S</a:t>
              </a:r>
              <a:r>
                <a:rPr lang="en-US" altLang="ja-JP" sz="4000" baseline="-25000" dirty="0"/>
                <a:t>3</a:t>
              </a:r>
            </a:p>
          </p:txBody>
        </p:sp>
        <p:sp>
          <p:nvSpPr>
            <p:cNvPr id="479" name="Text Box 48"/>
            <p:cNvSpPr txBox="1">
              <a:spLocks noChangeArrowheads="1"/>
            </p:cNvSpPr>
            <p:nvPr/>
          </p:nvSpPr>
          <p:spPr bwMode="auto">
            <a:xfrm>
              <a:off x="5697042" y="16147678"/>
              <a:ext cx="7127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176713"/>
              <a:r>
                <a:rPr lang="en-US" altLang="ja-JP" sz="4000" dirty="0"/>
                <a:t>S</a:t>
              </a:r>
              <a:r>
                <a:rPr lang="en-US" altLang="ja-JP" sz="4000" baseline="-25000" dirty="0"/>
                <a:t>4</a:t>
              </a:r>
            </a:p>
          </p:txBody>
        </p:sp>
        <p:sp>
          <p:nvSpPr>
            <p:cNvPr id="480" name="Text Box 49"/>
            <p:cNvSpPr txBox="1">
              <a:spLocks noChangeArrowheads="1"/>
            </p:cNvSpPr>
            <p:nvPr/>
          </p:nvSpPr>
          <p:spPr bwMode="auto">
            <a:xfrm>
              <a:off x="6769870" y="16147678"/>
              <a:ext cx="712787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176713"/>
              <a:r>
                <a:rPr lang="en-US" altLang="ja-JP" sz="4000" dirty="0"/>
                <a:t>S</a:t>
              </a:r>
              <a:r>
                <a:rPr lang="en-US" altLang="ja-JP" sz="4000" baseline="-25000" dirty="0"/>
                <a:t>5</a:t>
              </a:r>
            </a:p>
          </p:txBody>
        </p:sp>
        <p:cxnSp>
          <p:nvCxnSpPr>
            <p:cNvPr id="481" name="直線矢印コネクタ 480"/>
            <p:cNvCxnSpPr>
              <a:stCxn id="454" idx="0"/>
              <a:endCxn id="466" idx="4"/>
            </p:cNvCxnSpPr>
            <p:nvPr/>
          </p:nvCxnSpPr>
          <p:spPr>
            <a:xfrm rot="5400000" flipH="1" flipV="1">
              <a:off x="5425890" y="17107805"/>
              <a:ext cx="774006" cy="330076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直線矢印コネクタ 481"/>
            <p:cNvCxnSpPr>
              <a:stCxn id="454" idx="0"/>
              <a:endCxn id="463" idx="4"/>
            </p:cNvCxnSpPr>
            <p:nvPr/>
          </p:nvCxnSpPr>
          <p:spPr>
            <a:xfrm rot="16200000" flipV="1">
              <a:off x="4705165" y="16717156"/>
              <a:ext cx="774006" cy="1111374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直線矢印コネクタ 482"/>
            <p:cNvCxnSpPr>
              <a:stCxn id="455" idx="0"/>
              <a:endCxn id="469" idx="4"/>
            </p:cNvCxnSpPr>
            <p:nvPr/>
          </p:nvCxnSpPr>
          <p:spPr>
            <a:xfrm rot="16200000" flipV="1">
              <a:off x="6828781" y="17114490"/>
              <a:ext cx="774006" cy="316706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直線矢印コネクタ 483"/>
            <p:cNvCxnSpPr>
              <a:stCxn id="453" idx="0"/>
              <a:endCxn id="463" idx="4"/>
            </p:cNvCxnSpPr>
            <p:nvPr/>
          </p:nvCxnSpPr>
          <p:spPr>
            <a:xfrm rot="5400000" flipH="1" flipV="1">
              <a:off x="3700612" y="16823978"/>
              <a:ext cx="774006" cy="897731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線矢印コネクタ 484"/>
            <p:cNvCxnSpPr>
              <a:stCxn id="453" idx="0"/>
              <a:endCxn id="460" idx="4"/>
            </p:cNvCxnSpPr>
            <p:nvPr/>
          </p:nvCxnSpPr>
          <p:spPr>
            <a:xfrm rot="16200000" flipV="1">
              <a:off x="2980681" y="17001777"/>
              <a:ext cx="774006" cy="542132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線矢印コネクタ 485"/>
            <p:cNvCxnSpPr>
              <a:stCxn id="452" idx="0"/>
              <a:endCxn id="457" idx="4"/>
            </p:cNvCxnSpPr>
            <p:nvPr/>
          </p:nvCxnSpPr>
          <p:spPr>
            <a:xfrm rot="5400000" flipH="1" flipV="1">
              <a:off x="1606699" y="17249428"/>
              <a:ext cx="774006" cy="46831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線矢印コネクタ 486"/>
            <p:cNvCxnSpPr>
              <a:stCxn id="447" idx="2"/>
              <a:endCxn id="460" idx="0"/>
            </p:cNvCxnSpPr>
            <p:nvPr/>
          </p:nvCxnSpPr>
          <p:spPr>
            <a:xfrm rot="5400000">
              <a:off x="2803404" y="15754449"/>
              <a:ext cx="703881" cy="117451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線矢印コネクタ 487"/>
            <p:cNvCxnSpPr>
              <a:stCxn id="449" idx="2"/>
              <a:endCxn id="463" idx="0"/>
            </p:cNvCxnSpPr>
            <p:nvPr/>
          </p:nvCxnSpPr>
          <p:spPr>
            <a:xfrm rot="5400000">
              <a:off x="4207014" y="15790701"/>
              <a:ext cx="703881" cy="44946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線矢印コネクタ 488"/>
            <p:cNvCxnSpPr>
              <a:stCxn id="448" idx="2"/>
              <a:endCxn id="466" idx="0"/>
            </p:cNvCxnSpPr>
            <p:nvPr/>
          </p:nvCxnSpPr>
          <p:spPr>
            <a:xfrm rot="16200000" flipH="1">
              <a:off x="5612212" y="15799395"/>
              <a:ext cx="703881" cy="27558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直線矢印コネクタ 489"/>
            <p:cNvCxnSpPr>
              <a:stCxn id="450" idx="2"/>
              <a:endCxn id="480" idx="0"/>
            </p:cNvCxnSpPr>
            <p:nvPr/>
          </p:nvCxnSpPr>
          <p:spPr>
            <a:xfrm rot="5400000">
              <a:off x="6870975" y="15716524"/>
              <a:ext cx="686444" cy="175865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線矢印コネクタ 490"/>
            <p:cNvCxnSpPr>
              <a:stCxn id="446" idx="2"/>
              <a:endCxn id="457" idx="0"/>
            </p:cNvCxnSpPr>
            <p:nvPr/>
          </p:nvCxnSpPr>
          <p:spPr>
            <a:xfrm rot="16200000" flipH="1">
              <a:off x="1628194" y="15776191"/>
              <a:ext cx="700706" cy="77142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Rectangle 3"/>
            <p:cNvSpPr>
              <a:spLocks noChangeArrowheads="1"/>
            </p:cNvSpPr>
            <p:nvPr/>
          </p:nvSpPr>
          <p:spPr bwMode="auto">
            <a:xfrm>
              <a:off x="9972528" y="14707518"/>
              <a:ext cx="1296144" cy="7200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3600"/>
                <a:t>Stop</a:t>
              </a:r>
            </a:p>
          </p:txBody>
        </p:sp>
        <p:sp>
          <p:nvSpPr>
            <p:cNvPr id="497" name="Rectangle 4"/>
            <p:cNvSpPr>
              <a:spLocks noChangeArrowheads="1"/>
            </p:cNvSpPr>
            <p:nvPr/>
          </p:nvSpPr>
          <p:spPr bwMode="auto">
            <a:xfrm>
              <a:off x="11268671" y="14707518"/>
              <a:ext cx="1350963" cy="7200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2300" dirty="0"/>
                <a:t>Raise</a:t>
              </a:r>
            </a:p>
            <a:p>
              <a:pPr algn="ctr" defTabSz="4176713"/>
              <a:r>
                <a:rPr lang="en-US" altLang="ja-JP" sz="2300" dirty="0"/>
                <a:t>right</a:t>
              </a:r>
            </a:p>
          </p:txBody>
        </p:sp>
        <p:sp>
          <p:nvSpPr>
            <p:cNvPr id="498" name="Rectangle 5"/>
            <p:cNvSpPr>
              <a:spLocks noChangeArrowheads="1"/>
            </p:cNvSpPr>
            <p:nvPr/>
          </p:nvSpPr>
          <p:spPr bwMode="auto">
            <a:xfrm>
              <a:off x="14004975" y="14707518"/>
              <a:ext cx="1368152" cy="722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2300"/>
                <a:t>Lower</a:t>
              </a:r>
            </a:p>
            <a:p>
              <a:pPr algn="ctr" defTabSz="4176713"/>
              <a:r>
                <a:rPr lang="en-US" altLang="ja-JP" sz="2300"/>
                <a:t>right</a:t>
              </a:r>
            </a:p>
          </p:txBody>
        </p:sp>
        <p:sp>
          <p:nvSpPr>
            <p:cNvPr id="499" name="Rectangle 6"/>
            <p:cNvSpPr>
              <a:spLocks noChangeArrowheads="1"/>
            </p:cNvSpPr>
            <p:nvPr/>
          </p:nvSpPr>
          <p:spPr bwMode="auto">
            <a:xfrm>
              <a:off x="12636823" y="14707518"/>
              <a:ext cx="1352550" cy="722312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3600" b="1">
                  <a:solidFill>
                    <a:srgbClr val="FF0000"/>
                  </a:solidFill>
                </a:rPr>
                <a:t>Stop</a:t>
              </a:r>
            </a:p>
          </p:txBody>
        </p:sp>
        <p:sp>
          <p:nvSpPr>
            <p:cNvPr id="500" name="Rectangle 7"/>
            <p:cNvSpPr>
              <a:spLocks noChangeArrowheads="1"/>
            </p:cNvSpPr>
            <p:nvPr/>
          </p:nvSpPr>
          <p:spPr bwMode="auto">
            <a:xfrm>
              <a:off x="15373127" y="14707518"/>
              <a:ext cx="1352550" cy="722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3600"/>
                <a:t>Stop</a:t>
              </a:r>
            </a:p>
          </p:txBody>
        </p:sp>
        <p:sp>
          <p:nvSpPr>
            <p:cNvPr id="501" name="Line 8"/>
            <p:cNvSpPr>
              <a:spLocks noChangeShapeType="1"/>
            </p:cNvSpPr>
            <p:nvPr/>
          </p:nvSpPr>
          <p:spPr bwMode="auto">
            <a:xfrm>
              <a:off x="9972527" y="15499606"/>
              <a:ext cx="685584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diamond" w="lg" len="lg"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2" name="Rectangle 14"/>
            <p:cNvSpPr>
              <a:spLocks noChangeArrowheads="1"/>
            </p:cNvSpPr>
            <p:nvPr/>
          </p:nvSpPr>
          <p:spPr bwMode="auto">
            <a:xfrm>
              <a:off x="9972527" y="17515830"/>
              <a:ext cx="1349375" cy="722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3600"/>
                <a:t>Stop</a:t>
              </a:r>
            </a:p>
          </p:txBody>
        </p:sp>
        <p:sp>
          <p:nvSpPr>
            <p:cNvPr id="503" name="Rectangle 15"/>
            <p:cNvSpPr>
              <a:spLocks noChangeArrowheads="1"/>
            </p:cNvSpPr>
            <p:nvPr/>
          </p:nvSpPr>
          <p:spPr bwMode="auto">
            <a:xfrm>
              <a:off x="11326664" y="17515830"/>
              <a:ext cx="1978025" cy="722312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2300" b="1">
                  <a:solidFill>
                    <a:srgbClr val="FF0000"/>
                  </a:solidFill>
                </a:rPr>
                <a:t>Raise right</a:t>
              </a:r>
            </a:p>
          </p:txBody>
        </p:sp>
        <p:sp>
          <p:nvSpPr>
            <p:cNvPr id="504" name="Rectangle 16"/>
            <p:cNvSpPr>
              <a:spLocks noChangeArrowheads="1"/>
            </p:cNvSpPr>
            <p:nvPr/>
          </p:nvSpPr>
          <p:spPr bwMode="auto">
            <a:xfrm>
              <a:off x="13304689" y="17515830"/>
              <a:ext cx="2076450" cy="722312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2300" b="1">
                  <a:solidFill>
                    <a:srgbClr val="FF0000"/>
                  </a:solidFill>
                </a:rPr>
                <a:t>Lower right</a:t>
              </a:r>
            </a:p>
          </p:txBody>
        </p:sp>
        <p:sp>
          <p:nvSpPr>
            <p:cNvPr id="505" name="Rectangle 17"/>
            <p:cNvSpPr>
              <a:spLocks noChangeArrowheads="1"/>
            </p:cNvSpPr>
            <p:nvPr/>
          </p:nvSpPr>
          <p:spPr bwMode="auto">
            <a:xfrm>
              <a:off x="15374789" y="17515830"/>
              <a:ext cx="1352550" cy="722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397" tIns="45699" rIns="91397" bIns="45699" anchor="ctr"/>
            <a:lstStyle/>
            <a:p>
              <a:pPr algn="ctr" defTabSz="4176713"/>
              <a:r>
                <a:rPr lang="en-US" altLang="ja-JP" sz="3600"/>
                <a:t>Stop</a:t>
              </a:r>
            </a:p>
          </p:txBody>
        </p:sp>
        <p:sp>
          <p:nvSpPr>
            <p:cNvPr id="506" name="Line 18"/>
            <p:cNvSpPr>
              <a:spLocks noChangeShapeType="1"/>
            </p:cNvSpPr>
            <p:nvPr/>
          </p:nvSpPr>
          <p:spPr bwMode="auto">
            <a:xfrm>
              <a:off x="9977289" y="18328630"/>
              <a:ext cx="69278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diamond" w="lg" len="lg"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7" name="Oval 24"/>
            <p:cNvSpPr>
              <a:spLocks noChangeArrowheads="1"/>
            </p:cNvSpPr>
            <p:nvPr/>
          </p:nvSpPr>
          <p:spPr bwMode="auto">
            <a:xfrm>
              <a:off x="10458426" y="16421770"/>
              <a:ext cx="719137" cy="7207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8" name="Line 25"/>
            <p:cNvSpPr>
              <a:spLocks noChangeShapeType="1"/>
            </p:cNvSpPr>
            <p:nvPr/>
          </p:nvSpPr>
          <p:spPr bwMode="auto">
            <a:xfrm>
              <a:off x="11177563" y="16782132"/>
              <a:ext cx="387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9" name="AutoShape 26"/>
            <p:cNvSpPr>
              <a:spLocks noChangeArrowheads="1"/>
            </p:cNvSpPr>
            <p:nvPr/>
          </p:nvSpPr>
          <p:spPr bwMode="auto">
            <a:xfrm>
              <a:off x="10667976" y="16043945"/>
              <a:ext cx="322262" cy="381000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0" name="Oval 27"/>
            <p:cNvSpPr>
              <a:spLocks noChangeArrowheads="1"/>
            </p:cNvSpPr>
            <p:nvPr/>
          </p:nvSpPr>
          <p:spPr bwMode="auto">
            <a:xfrm>
              <a:off x="11537926" y="16421770"/>
              <a:ext cx="719137" cy="7207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1" name="Line 28"/>
            <p:cNvSpPr>
              <a:spLocks noChangeShapeType="1"/>
            </p:cNvSpPr>
            <p:nvPr/>
          </p:nvSpPr>
          <p:spPr bwMode="auto">
            <a:xfrm flipV="1">
              <a:off x="12257063" y="16291693"/>
              <a:ext cx="739800" cy="4888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" name="AutoShape 29"/>
            <p:cNvSpPr>
              <a:spLocks noChangeArrowheads="1"/>
            </p:cNvSpPr>
            <p:nvPr/>
          </p:nvSpPr>
          <p:spPr bwMode="auto">
            <a:xfrm>
              <a:off x="11747476" y="16043945"/>
              <a:ext cx="322262" cy="381000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3" name="Oval 30"/>
            <p:cNvSpPr>
              <a:spLocks noChangeArrowheads="1"/>
            </p:cNvSpPr>
            <p:nvPr/>
          </p:nvSpPr>
          <p:spPr bwMode="auto">
            <a:xfrm>
              <a:off x="12977788" y="15931009"/>
              <a:ext cx="719138" cy="7207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4" name="Line 31"/>
            <p:cNvSpPr>
              <a:spLocks noChangeShapeType="1"/>
            </p:cNvSpPr>
            <p:nvPr/>
          </p:nvSpPr>
          <p:spPr bwMode="auto">
            <a:xfrm>
              <a:off x="13716943" y="16291694"/>
              <a:ext cx="700708" cy="4888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" name="AutoShape 32"/>
            <p:cNvSpPr>
              <a:spLocks noChangeArrowheads="1"/>
            </p:cNvSpPr>
            <p:nvPr/>
          </p:nvSpPr>
          <p:spPr bwMode="auto">
            <a:xfrm>
              <a:off x="13187338" y="15553184"/>
              <a:ext cx="322263" cy="381000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" name="Oval 33"/>
            <p:cNvSpPr>
              <a:spLocks noChangeArrowheads="1"/>
            </p:cNvSpPr>
            <p:nvPr/>
          </p:nvSpPr>
          <p:spPr bwMode="auto">
            <a:xfrm>
              <a:off x="14419238" y="16421770"/>
              <a:ext cx="719138" cy="7207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7" name="Line 34"/>
            <p:cNvSpPr>
              <a:spLocks noChangeShapeType="1"/>
            </p:cNvSpPr>
            <p:nvPr/>
          </p:nvSpPr>
          <p:spPr bwMode="auto">
            <a:xfrm>
              <a:off x="15138376" y="16782132"/>
              <a:ext cx="387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8" name="AutoShape 35"/>
            <p:cNvSpPr>
              <a:spLocks noChangeArrowheads="1"/>
            </p:cNvSpPr>
            <p:nvPr/>
          </p:nvSpPr>
          <p:spPr bwMode="auto">
            <a:xfrm>
              <a:off x="14628788" y="16043945"/>
              <a:ext cx="322263" cy="381000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9" name="Oval 36"/>
            <p:cNvSpPr>
              <a:spLocks noChangeArrowheads="1"/>
            </p:cNvSpPr>
            <p:nvPr/>
          </p:nvSpPr>
          <p:spPr bwMode="auto">
            <a:xfrm>
              <a:off x="15498738" y="16421770"/>
              <a:ext cx="719138" cy="7207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0" name="Line 37"/>
            <p:cNvSpPr>
              <a:spLocks noChangeShapeType="1"/>
            </p:cNvSpPr>
            <p:nvPr/>
          </p:nvSpPr>
          <p:spPr bwMode="auto">
            <a:xfrm>
              <a:off x="16217876" y="16782132"/>
              <a:ext cx="387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" name="AutoShape 38"/>
            <p:cNvSpPr>
              <a:spLocks noChangeArrowheads="1"/>
            </p:cNvSpPr>
            <p:nvPr/>
          </p:nvSpPr>
          <p:spPr bwMode="auto">
            <a:xfrm>
              <a:off x="15708288" y="16043945"/>
              <a:ext cx="322263" cy="381000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2" name="Oval 39"/>
            <p:cNvSpPr>
              <a:spLocks noChangeArrowheads="1"/>
            </p:cNvSpPr>
            <p:nvPr/>
          </p:nvSpPr>
          <p:spPr bwMode="auto">
            <a:xfrm>
              <a:off x="9737701" y="16609095"/>
              <a:ext cx="360362" cy="3603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3" name="Line 40"/>
            <p:cNvSpPr>
              <a:spLocks noChangeShapeType="1"/>
            </p:cNvSpPr>
            <p:nvPr/>
          </p:nvSpPr>
          <p:spPr bwMode="auto">
            <a:xfrm>
              <a:off x="10098063" y="16782132"/>
              <a:ext cx="387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" name="Oval 41"/>
            <p:cNvSpPr>
              <a:spLocks noChangeArrowheads="1"/>
            </p:cNvSpPr>
            <p:nvPr/>
          </p:nvSpPr>
          <p:spPr bwMode="auto">
            <a:xfrm>
              <a:off x="16579826" y="16593220"/>
              <a:ext cx="360362" cy="3603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5" name="Text Box 42"/>
            <p:cNvSpPr txBox="1">
              <a:spLocks noChangeArrowheads="1"/>
            </p:cNvSpPr>
            <p:nvPr/>
          </p:nvSpPr>
          <p:spPr bwMode="auto">
            <a:xfrm>
              <a:off x="10555883" y="16382107"/>
              <a:ext cx="7127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176713"/>
              <a:r>
                <a:rPr lang="en-US" altLang="ja-JP" sz="4000" dirty="0"/>
                <a:t>S</a:t>
              </a:r>
              <a:r>
                <a:rPr lang="en-US" altLang="ja-JP" sz="4000" baseline="-25000" dirty="0"/>
                <a:t>1</a:t>
              </a:r>
            </a:p>
          </p:txBody>
        </p:sp>
        <p:sp>
          <p:nvSpPr>
            <p:cNvPr id="526" name="Text Box 43"/>
            <p:cNvSpPr txBox="1">
              <a:spLocks noChangeArrowheads="1"/>
            </p:cNvSpPr>
            <p:nvPr/>
          </p:nvSpPr>
          <p:spPr bwMode="auto">
            <a:xfrm>
              <a:off x="11636003" y="16363702"/>
              <a:ext cx="7127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176713"/>
              <a:r>
                <a:rPr lang="en-US" altLang="ja-JP" sz="4000" dirty="0"/>
                <a:t>S</a:t>
              </a:r>
              <a:r>
                <a:rPr lang="en-US" altLang="ja-JP" sz="4000" baseline="-25000" dirty="0"/>
                <a:t>2</a:t>
              </a:r>
            </a:p>
          </p:txBody>
        </p:sp>
        <p:sp>
          <p:nvSpPr>
            <p:cNvPr id="527" name="Text Box 44"/>
            <p:cNvSpPr txBox="1">
              <a:spLocks noChangeArrowheads="1"/>
            </p:cNvSpPr>
            <p:nvPr/>
          </p:nvSpPr>
          <p:spPr bwMode="auto">
            <a:xfrm>
              <a:off x="13076164" y="15900574"/>
              <a:ext cx="712787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176713"/>
              <a:r>
                <a:rPr lang="en-US" altLang="ja-JP" sz="4000" dirty="0"/>
                <a:t>S</a:t>
              </a:r>
              <a:r>
                <a:rPr lang="en-US" altLang="ja-JP" sz="4000" baseline="-25000" dirty="0"/>
                <a:t>3</a:t>
              </a:r>
            </a:p>
          </p:txBody>
        </p:sp>
        <p:sp>
          <p:nvSpPr>
            <p:cNvPr id="528" name="Text Box 45"/>
            <p:cNvSpPr txBox="1">
              <a:spLocks noChangeArrowheads="1"/>
            </p:cNvSpPr>
            <p:nvPr/>
          </p:nvSpPr>
          <p:spPr bwMode="auto">
            <a:xfrm>
              <a:off x="14516324" y="16363702"/>
              <a:ext cx="712787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176713"/>
              <a:r>
                <a:rPr lang="en-US" altLang="ja-JP" sz="4000" dirty="0"/>
                <a:t>S</a:t>
              </a:r>
              <a:r>
                <a:rPr lang="en-US" altLang="ja-JP" sz="4000" baseline="-25000" dirty="0"/>
                <a:t>4</a:t>
              </a:r>
            </a:p>
          </p:txBody>
        </p:sp>
        <p:sp>
          <p:nvSpPr>
            <p:cNvPr id="529" name="Text Box 46"/>
            <p:cNvSpPr txBox="1">
              <a:spLocks noChangeArrowheads="1"/>
            </p:cNvSpPr>
            <p:nvPr/>
          </p:nvSpPr>
          <p:spPr bwMode="auto">
            <a:xfrm>
              <a:off x="15589151" y="16363702"/>
              <a:ext cx="7127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176713"/>
              <a:r>
                <a:rPr lang="en-US" altLang="ja-JP" sz="4000" dirty="0"/>
                <a:t>S</a:t>
              </a:r>
              <a:r>
                <a:rPr lang="en-US" altLang="ja-JP" sz="4000" baseline="-25000" dirty="0"/>
                <a:t>5</a:t>
              </a:r>
            </a:p>
          </p:txBody>
        </p:sp>
        <p:sp>
          <p:nvSpPr>
            <p:cNvPr id="530" name="Line 47"/>
            <p:cNvSpPr>
              <a:spLocks noChangeShapeType="1"/>
            </p:cNvSpPr>
            <p:nvPr/>
          </p:nvSpPr>
          <p:spPr bwMode="auto">
            <a:xfrm flipV="1">
              <a:off x="12255476" y="16891670"/>
              <a:ext cx="21605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532" name="直線矢印コネクタ 531"/>
            <p:cNvCxnSpPr>
              <a:stCxn id="496" idx="2"/>
              <a:endCxn id="507" idx="0"/>
            </p:cNvCxnSpPr>
            <p:nvPr/>
          </p:nvCxnSpPr>
          <p:spPr>
            <a:xfrm rot="16200000" flipH="1">
              <a:off x="10222211" y="15825986"/>
              <a:ext cx="994172" cy="197395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直線矢印コネクタ 532"/>
            <p:cNvCxnSpPr>
              <a:stCxn id="497" idx="2"/>
              <a:endCxn id="510" idx="0"/>
            </p:cNvCxnSpPr>
            <p:nvPr/>
          </p:nvCxnSpPr>
          <p:spPr>
            <a:xfrm rot="5400000">
              <a:off x="11423738" y="15901355"/>
              <a:ext cx="994172" cy="46658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直線矢印コネクタ 533"/>
            <p:cNvCxnSpPr>
              <a:stCxn id="499" idx="2"/>
              <a:endCxn id="513" idx="0"/>
            </p:cNvCxnSpPr>
            <p:nvPr/>
          </p:nvCxnSpPr>
          <p:spPr>
            <a:xfrm rot="16200000" flipH="1">
              <a:off x="13074638" y="15668289"/>
              <a:ext cx="501179" cy="24259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直線矢印コネクタ 534"/>
            <p:cNvCxnSpPr>
              <a:stCxn id="498" idx="2"/>
              <a:endCxn id="516" idx="0"/>
            </p:cNvCxnSpPr>
            <p:nvPr/>
          </p:nvCxnSpPr>
          <p:spPr>
            <a:xfrm rot="16200000" flipH="1">
              <a:off x="14237959" y="15880922"/>
              <a:ext cx="991940" cy="89756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直線矢印コネクタ 535"/>
            <p:cNvCxnSpPr>
              <a:stCxn id="500" idx="2"/>
              <a:endCxn id="519" idx="0"/>
            </p:cNvCxnSpPr>
            <p:nvPr/>
          </p:nvCxnSpPr>
          <p:spPr>
            <a:xfrm rot="5400000">
              <a:off x="15457885" y="15830253"/>
              <a:ext cx="991940" cy="191095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直線矢印コネクタ 536"/>
            <p:cNvCxnSpPr>
              <a:stCxn id="504" idx="0"/>
              <a:endCxn id="516" idx="4"/>
            </p:cNvCxnSpPr>
            <p:nvPr/>
          </p:nvCxnSpPr>
          <p:spPr>
            <a:xfrm rot="5400000" flipH="1" flipV="1">
              <a:off x="14374193" y="17111217"/>
              <a:ext cx="373335" cy="435893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直線矢印コネクタ 537"/>
            <p:cNvCxnSpPr>
              <a:stCxn id="503" idx="0"/>
              <a:endCxn id="510" idx="4"/>
            </p:cNvCxnSpPr>
            <p:nvPr/>
          </p:nvCxnSpPr>
          <p:spPr>
            <a:xfrm rot="16200000" flipV="1">
              <a:off x="11919919" y="17120072"/>
              <a:ext cx="373335" cy="418182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直線矢印コネクタ 538"/>
            <p:cNvCxnSpPr>
              <a:stCxn id="505" idx="0"/>
              <a:endCxn id="519" idx="4"/>
            </p:cNvCxnSpPr>
            <p:nvPr/>
          </p:nvCxnSpPr>
          <p:spPr>
            <a:xfrm rot="16200000" flipV="1">
              <a:off x="15768019" y="17232784"/>
              <a:ext cx="373335" cy="192757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直線矢印コネクタ 539"/>
            <p:cNvCxnSpPr>
              <a:stCxn id="502" idx="0"/>
              <a:endCxn id="507" idx="4"/>
            </p:cNvCxnSpPr>
            <p:nvPr/>
          </p:nvCxnSpPr>
          <p:spPr>
            <a:xfrm rot="5400000" flipH="1" flipV="1">
              <a:off x="10545938" y="17243773"/>
              <a:ext cx="373335" cy="170780"/>
            </a:xfrm>
            <a:prstGeom prst="straightConnector1">
              <a:avLst/>
            </a:prstGeom>
            <a:ln>
              <a:headEnd type="oval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3" name="右矢印 542"/>
          <p:cNvSpPr/>
          <p:nvPr/>
        </p:nvSpPr>
        <p:spPr>
          <a:xfrm>
            <a:off x="14347899" y="14085538"/>
            <a:ext cx="7200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8821189" y="31197650"/>
            <a:ext cx="142876" cy="1428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9125989" y="31197650"/>
            <a:ext cx="142876" cy="1428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9430789" y="31197650"/>
            <a:ext cx="142876" cy="1428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861" name="グループ化 860"/>
          <p:cNvGrpSpPr>
            <a:grpSpLocks noChangeAspect="1"/>
          </p:cNvGrpSpPr>
          <p:nvPr/>
        </p:nvGrpSpPr>
        <p:grpSpPr>
          <a:xfrm>
            <a:off x="6066979" y="29541166"/>
            <a:ext cx="1648499" cy="3139677"/>
            <a:chOff x="6031183" y="29541767"/>
            <a:chExt cx="2060624" cy="3924596"/>
          </a:xfrm>
        </p:grpSpPr>
        <p:sp>
          <p:nvSpPr>
            <p:cNvPr id="5" name="スマイル 114"/>
            <p:cNvSpPr>
              <a:spLocks noChangeAspect="1" noChangeArrowheads="1"/>
            </p:cNvSpPr>
            <p:nvPr/>
          </p:nvSpPr>
          <p:spPr bwMode="auto">
            <a:xfrm>
              <a:off x="6517949" y="29541767"/>
              <a:ext cx="1044774" cy="1727894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" name="角丸四角形 115"/>
            <p:cNvSpPr>
              <a:spLocks noChangeAspect="1" noChangeArrowheads="1"/>
            </p:cNvSpPr>
            <p:nvPr/>
          </p:nvSpPr>
          <p:spPr bwMode="auto">
            <a:xfrm>
              <a:off x="6607247" y="31269659"/>
              <a:ext cx="866180" cy="21967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7" name="角丸四角形 116"/>
            <p:cNvSpPr>
              <a:spLocks noChangeAspect="1" noChangeArrowheads="1"/>
            </p:cNvSpPr>
            <p:nvPr/>
          </p:nvSpPr>
          <p:spPr bwMode="auto">
            <a:xfrm rot="19067352">
              <a:off x="6051373" y="31472809"/>
              <a:ext cx="625078" cy="4710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7424313" y="31425929"/>
              <a:ext cx="667494" cy="4710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7269397" y="32129699"/>
              <a:ext cx="1185416" cy="2522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10" name="グループ化 196"/>
            <p:cNvGrpSpPr>
              <a:grpSpLocks noChangeAspect="1"/>
            </p:cNvGrpSpPr>
            <p:nvPr/>
          </p:nvGrpSpPr>
          <p:grpSpPr bwMode="auto">
            <a:xfrm flipH="1">
              <a:off x="7412459" y="31989739"/>
              <a:ext cx="508992" cy="962174"/>
              <a:chOff x="22125025" y="19555869"/>
              <a:chExt cx="2171712" cy="3024737"/>
            </a:xfrm>
          </p:grpSpPr>
          <p:sp>
            <p:nvSpPr>
              <p:cNvPr id="11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6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17" name="角丸四角形 118"/>
            <p:cNvSpPr>
              <a:spLocks noChangeAspect="1" noChangeArrowheads="1"/>
            </p:cNvSpPr>
            <p:nvPr/>
          </p:nvSpPr>
          <p:spPr bwMode="auto">
            <a:xfrm rot="6501602" flipV="1">
              <a:off x="5600867" y="31313747"/>
              <a:ext cx="1185416" cy="2522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18" name="グループ化 203"/>
            <p:cNvGrpSpPr>
              <a:grpSpLocks noChangeAspect="1"/>
            </p:cNvGrpSpPr>
            <p:nvPr/>
          </p:nvGrpSpPr>
          <p:grpSpPr bwMode="auto">
            <a:xfrm>
              <a:off x="6113811" y="30405563"/>
              <a:ext cx="533548" cy="962174"/>
              <a:chOff x="22125025" y="19555869"/>
              <a:chExt cx="2171712" cy="3024737"/>
            </a:xfrm>
          </p:grpSpPr>
          <p:sp>
            <p:nvSpPr>
              <p:cNvPr id="19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0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1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2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3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24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68" name="上矢印 67"/>
            <p:cNvSpPr>
              <a:spLocks noChangeAspect="1"/>
            </p:cNvSpPr>
            <p:nvPr/>
          </p:nvSpPr>
          <p:spPr>
            <a:xfrm>
              <a:off x="6031183" y="31413975"/>
              <a:ext cx="576064" cy="1152128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47" name="グループ化 846"/>
          <p:cNvGrpSpPr>
            <a:grpSpLocks noChangeAspect="1"/>
          </p:cNvGrpSpPr>
          <p:nvPr/>
        </p:nvGrpSpPr>
        <p:grpSpPr>
          <a:xfrm>
            <a:off x="717299" y="23874480"/>
            <a:ext cx="1713554" cy="3122120"/>
            <a:chOff x="717299" y="23874480"/>
            <a:chExt cx="2141942" cy="3902650"/>
          </a:xfrm>
        </p:grpSpPr>
        <p:sp>
          <p:nvSpPr>
            <p:cNvPr id="25" name="スマイル 114"/>
            <p:cNvSpPr>
              <a:spLocks noChangeAspect="1" noChangeArrowheads="1"/>
            </p:cNvSpPr>
            <p:nvPr/>
          </p:nvSpPr>
          <p:spPr bwMode="auto">
            <a:xfrm>
              <a:off x="1351879" y="23874480"/>
              <a:ext cx="931270" cy="1705948"/>
            </a:xfrm>
            <a:prstGeom prst="smileyFace">
              <a:avLst>
                <a:gd name="adj" fmla="val 4653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26" name="角丸四角形 115"/>
            <p:cNvSpPr>
              <a:spLocks noChangeAspect="1" noChangeArrowheads="1"/>
            </p:cNvSpPr>
            <p:nvPr/>
          </p:nvSpPr>
          <p:spPr bwMode="auto">
            <a:xfrm>
              <a:off x="1441177" y="25608326"/>
              <a:ext cx="772078" cy="216880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27" name="角丸四角形 116"/>
            <p:cNvSpPr>
              <a:spLocks noChangeAspect="1" noChangeArrowheads="1"/>
            </p:cNvSpPr>
            <p:nvPr/>
          </p:nvSpPr>
          <p:spPr bwMode="auto">
            <a:xfrm rot="20696342">
              <a:off x="717299" y="25681798"/>
              <a:ext cx="846842" cy="50386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28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2264263" y="25719454"/>
              <a:ext cx="594978" cy="46505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29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2095341" y="26452234"/>
              <a:ext cx="1170360" cy="22485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30" name="グループ化 196"/>
            <p:cNvGrpSpPr>
              <a:grpSpLocks noChangeAspect="1"/>
            </p:cNvGrpSpPr>
            <p:nvPr/>
          </p:nvGrpSpPr>
          <p:grpSpPr bwMode="auto">
            <a:xfrm flipH="1">
              <a:off x="2246389" y="26312726"/>
              <a:ext cx="453696" cy="949954"/>
              <a:chOff x="22125025" y="19555869"/>
              <a:chExt cx="2171712" cy="3024737"/>
            </a:xfrm>
            <a:solidFill>
              <a:schemeClr val="accent3"/>
            </a:solidFill>
          </p:grpSpPr>
          <p:sp>
            <p:nvSpPr>
              <p:cNvPr id="31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32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33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34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35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36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37" name="角丸四角形 118"/>
            <p:cNvSpPr>
              <a:spLocks noChangeAspect="1" noChangeArrowheads="1"/>
            </p:cNvSpPr>
            <p:nvPr/>
          </p:nvSpPr>
          <p:spPr bwMode="auto">
            <a:xfrm rot="6501602" flipV="1">
              <a:off x="469615" y="25130106"/>
              <a:ext cx="1327016" cy="21004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38" name="グループ化 203"/>
            <p:cNvGrpSpPr>
              <a:grpSpLocks noChangeAspect="1"/>
            </p:cNvGrpSpPr>
            <p:nvPr/>
          </p:nvGrpSpPr>
          <p:grpSpPr bwMode="auto">
            <a:xfrm>
              <a:off x="1098427" y="23996250"/>
              <a:ext cx="475584" cy="949954"/>
              <a:chOff x="22125025" y="19555869"/>
              <a:chExt cx="2171712" cy="3024737"/>
            </a:xfrm>
            <a:solidFill>
              <a:schemeClr val="accent3"/>
            </a:solidFill>
          </p:grpSpPr>
          <p:sp>
            <p:nvSpPr>
              <p:cNvPr id="39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40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41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42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43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44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69" name="上矢印 68"/>
            <p:cNvSpPr>
              <a:spLocks noChangeAspect="1"/>
            </p:cNvSpPr>
            <p:nvPr/>
          </p:nvSpPr>
          <p:spPr>
            <a:xfrm>
              <a:off x="1098427" y="24860346"/>
              <a:ext cx="576064" cy="2016224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48" name="グループ化 847"/>
          <p:cNvGrpSpPr>
            <a:grpSpLocks noChangeAspect="1"/>
          </p:cNvGrpSpPr>
          <p:nvPr/>
        </p:nvGrpSpPr>
        <p:grpSpPr>
          <a:xfrm>
            <a:off x="2970636" y="23852535"/>
            <a:ext cx="2147323" cy="3139677"/>
            <a:chOff x="2970635" y="23852534"/>
            <a:chExt cx="2684154" cy="3924596"/>
          </a:xfrm>
        </p:grpSpPr>
        <p:sp>
          <p:nvSpPr>
            <p:cNvPr id="45" name="スマイル 114"/>
            <p:cNvSpPr>
              <a:spLocks noChangeAspect="1" noChangeArrowheads="1"/>
            </p:cNvSpPr>
            <p:nvPr/>
          </p:nvSpPr>
          <p:spPr bwMode="auto">
            <a:xfrm>
              <a:off x="3800151" y="23852534"/>
              <a:ext cx="1044774" cy="1727894"/>
            </a:xfrm>
            <a:prstGeom prst="smileyFace">
              <a:avLst>
                <a:gd name="adj" fmla="val 4653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46" name="角丸四角形 115"/>
            <p:cNvSpPr>
              <a:spLocks noChangeAspect="1" noChangeArrowheads="1"/>
            </p:cNvSpPr>
            <p:nvPr/>
          </p:nvSpPr>
          <p:spPr bwMode="auto">
            <a:xfrm>
              <a:off x="3690715" y="25580426"/>
              <a:ext cx="1263648" cy="219670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47" name="角丸四角形 116"/>
            <p:cNvSpPr>
              <a:spLocks noChangeAspect="1" noChangeArrowheads="1"/>
            </p:cNvSpPr>
            <p:nvPr/>
          </p:nvSpPr>
          <p:spPr bwMode="auto">
            <a:xfrm rot="20072150">
              <a:off x="3034255" y="25781100"/>
              <a:ext cx="875428" cy="49374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48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4684605" y="25799426"/>
              <a:ext cx="970184" cy="50637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49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4582769" y="26424546"/>
              <a:ext cx="1185416" cy="32921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50" name="グループ化 196"/>
            <p:cNvGrpSpPr>
              <a:grpSpLocks noChangeAspect="1"/>
            </p:cNvGrpSpPr>
            <p:nvPr/>
          </p:nvGrpSpPr>
          <p:grpSpPr bwMode="auto">
            <a:xfrm flipH="1">
              <a:off x="4694661" y="26300506"/>
              <a:ext cx="508992" cy="962174"/>
              <a:chOff x="22125025" y="19555869"/>
              <a:chExt cx="2171712" cy="3024737"/>
            </a:xfrm>
            <a:solidFill>
              <a:schemeClr val="accent6"/>
            </a:solidFill>
          </p:grpSpPr>
          <p:sp>
            <p:nvSpPr>
              <p:cNvPr id="51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2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3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4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5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6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57" name="角丸四角形 118"/>
            <p:cNvSpPr>
              <a:spLocks noChangeAspect="1" noChangeArrowheads="1"/>
            </p:cNvSpPr>
            <p:nvPr/>
          </p:nvSpPr>
          <p:spPr bwMode="auto">
            <a:xfrm rot="5400000" flipV="1">
              <a:off x="2692479" y="25570552"/>
              <a:ext cx="1185416" cy="34107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58" name="グループ化 203"/>
            <p:cNvGrpSpPr>
              <a:grpSpLocks noChangeAspect="1"/>
            </p:cNvGrpSpPr>
            <p:nvPr/>
          </p:nvGrpSpPr>
          <p:grpSpPr bwMode="auto">
            <a:xfrm>
              <a:off x="2970635" y="24284282"/>
              <a:ext cx="533548" cy="962174"/>
              <a:chOff x="22125025" y="19555869"/>
              <a:chExt cx="2171712" cy="3024737"/>
            </a:xfrm>
            <a:solidFill>
              <a:schemeClr val="accent6"/>
            </a:solidFill>
          </p:grpSpPr>
          <p:sp>
            <p:nvSpPr>
              <p:cNvPr id="59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0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1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2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3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4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70" name="上矢印 69"/>
            <p:cNvSpPr>
              <a:spLocks noChangeAspect="1"/>
            </p:cNvSpPr>
            <p:nvPr/>
          </p:nvSpPr>
          <p:spPr>
            <a:xfrm>
              <a:off x="2970635" y="25184842"/>
              <a:ext cx="576064" cy="1728192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0" name="グループ化 849"/>
          <p:cNvGrpSpPr/>
          <p:nvPr/>
        </p:nvGrpSpPr>
        <p:grpSpPr>
          <a:xfrm>
            <a:off x="11107539" y="28821086"/>
            <a:ext cx="2348656" cy="3924596"/>
            <a:chOff x="11094415" y="29541166"/>
            <a:chExt cx="2348656" cy="3924596"/>
          </a:xfrm>
        </p:grpSpPr>
        <p:sp>
          <p:nvSpPr>
            <p:cNvPr id="71" name="スマイル 114"/>
            <p:cNvSpPr>
              <a:spLocks noChangeAspect="1" noChangeArrowheads="1"/>
            </p:cNvSpPr>
            <p:nvPr/>
          </p:nvSpPr>
          <p:spPr bwMode="auto">
            <a:xfrm>
              <a:off x="11869213" y="29541166"/>
              <a:ext cx="1044774" cy="1727894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72" name="角丸四角形 115"/>
            <p:cNvSpPr>
              <a:spLocks noChangeAspect="1" noChangeArrowheads="1"/>
            </p:cNvSpPr>
            <p:nvPr/>
          </p:nvSpPr>
          <p:spPr bwMode="auto">
            <a:xfrm>
              <a:off x="11958511" y="31269058"/>
              <a:ext cx="866180" cy="21967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73" name="角丸四角形 116"/>
            <p:cNvSpPr>
              <a:spLocks noChangeAspect="1" noChangeArrowheads="1"/>
            </p:cNvSpPr>
            <p:nvPr/>
          </p:nvSpPr>
          <p:spPr bwMode="auto">
            <a:xfrm rot="19067352">
              <a:off x="11402637" y="31472208"/>
              <a:ext cx="625078" cy="47104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74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12775577" y="31425328"/>
              <a:ext cx="667494" cy="4710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75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12620661" y="32129098"/>
              <a:ext cx="1185416" cy="252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76" name="グループ化 196"/>
            <p:cNvGrpSpPr>
              <a:grpSpLocks noChangeAspect="1"/>
            </p:cNvGrpSpPr>
            <p:nvPr/>
          </p:nvGrpSpPr>
          <p:grpSpPr bwMode="auto">
            <a:xfrm flipH="1">
              <a:off x="12763723" y="31989138"/>
              <a:ext cx="508992" cy="962174"/>
              <a:chOff x="22125025" y="19555869"/>
              <a:chExt cx="2171712" cy="3024737"/>
            </a:xfrm>
            <a:solidFill>
              <a:schemeClr val="bg1"/>
            </a:solidFill>
          </p:grpSpPr>
          <p:sp>
            <p:nvSpPr>
              <p:cNvPr id="77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8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9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80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81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82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83" name="角丸四角形 118"/>
            <p:cNvSpPr>
              <a:spLocks noChangeAspect="1" noChangeArrowheads="1"/>
            </p:cNvSpPr>
            <p:nvPr/>
          </p:nvSpPr>
          <p:spPr bwMode="auto">
            <a:xfrm rot="6501602" flipV="1">
              <a:off x="10952131" y="31313146"/>
              <a:ext cx="1185416" cy="252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84" name="グループ化 203"/>
            <p:cNvGrpSpPr>
              <a:grpSpLocks noChangeAspect="1"/>
            </p:cNvGrpSpPr>
            <p:nvPr/>
          </p:nvGrpSpPr>
          <p:grpSpPr bwMode="auto">
            <a:xfrm>
              <a:off x="11465075" y="30404962"/>
              <a:ext cx="533548" cy="962174"/>
              <a:chOff x="22125025" y="19555869"/>
              <a:chExt cx="2171712" cy="3024737"/>
            </a:xfrm>
            <a:solidFill>
              <a:schemeClr val="bg1"/>
            </a:solidFill>
          </p:grpSpPr>
          <p:sp>
            <p:nvSpPr>
              <p:cNvPr id="85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86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87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88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89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0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91" name="上矢印 90"/>
            <p:cNvSpPr>
              <a:spLocks noChangeAspect="1"/>
            </p:cNvSpPr>
            <p:nvPr/>
          </p:nvSpPr>
          <p:spPr>
            <a:xfrm>
              <a:off x="11670479" y="30548978"/>
              <a:ext cx="576064" cy="2016224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上矢印 91"/>
            <p:cNvSpPr>
              <a:spLocks noChangeAspect="1"/>
            </p:cNvSpPr>
            <p:nvPr/>
          </p:nvSpPr>
          <p:spPr>
            <a:xfrm>
              <a:off x="11094415" y="30837010"/>
              <a:ext cx="576064" cy="1728192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上矢印 92"/>
            <p:cNvSpPr>
              <a:spLocks noChangeAspect="1"/>
            </p:cNvSpPr>
            <p:nvPr/>
          </p:nvSpPr>
          <p:spPr>
            <a:xfrm>
              <a:off x="11382447" y="31413074"/>
              <a:ext cx="576064" cy="1152128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上矢印 93"/>
            <p:cNvSpPr>
              <a:spLocks noChangeAspect="1"/>
            </p:cNvSpPr>
            <p:nvPr/>
          </p:nvSpPr>
          <p:spPr>
            <a:xfrm>
              <a:off x="11814495" y="31125042"/>
              <a:ext cx="576064" cy="1440160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8" name="グループ化 857"/>
          <p:cNvGrpSpPr>
            <a:grpSpLocks noChangeAspect="1"/>
          </p:cNvGrpSpPr>
          <p:nvPr/>
        </p:nvGrpSpPr>
        <p:grpSpPr>
          <a:xfrm>
            <a:off x="738387" y="29541166"/>
            <a:ext cx="1713554" cy="3122120"/>
            <a:chOff x="717299" y="29563413"/>
            <a:chExt cx="2141942" cy="3902650"/>
          </a:xfrm>
        </p:grpSpPr>
        <p:sp>
          <p:nvSpPr>
            <p:cNvPr id="96" name="スマイル 114"/>
            <p:cNvSpPr>
              <a:spLocks noChangeAspect="1" noChangeArrowheads="1"/>
            </p:cNvSpPr>
            <p:nvPr/>
          </p:nvSpPr>
          <p:spPr bwMode="auto">
            <a:xfrm>
              <a:off x="1351879" y="29563413"/>
              <a:ext cx="931270" cy="1705948"/>
            </a:xfrm>
            <a:prstGeom prst="smileyFace">
              <a:avLst>
                <a:gd name="adj" fmla="val 4653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7" name="角丸四角形 115"/>
            <p:cNvSpPr>
              <a:spLocks noChangeAspect="1" noChangeArrowheads="1"/>
            </p:cNvSpPr>
            <p:nvPr/>
          </p:nvSpPr>
          <p:spPr bwMode="auto">
            <a:xfrm>
              <a:off x="1441177" y="31297259"/>
              <a:ext cx="772078" cy="216880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8" name="角丸四角形 116"/>
            <p:cNvSpPr>
              <a:spLocks noChangeAspect="1" noChangeArrowheads="1"/>
            </p:cNvSpPr>
            <p:nvPr/>
          </p:nvSpPr>
          <p:spPr bwMode="auto">
            <a:xfrm rot="20696342">
              <a:off x="717299" y="31370731"/>
              <a:ext cx="846842" cy="50386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9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2264263" y="31408387"/>
              <a:ext cx="594978" cy="46505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100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2095341" y="32141167"/>
              <a:ext cx="1170360" cy="22485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101" name="グループ化 196"/>
            <p:cNvGrpSpPr>
              <a:grpSpLocks noChangeAspect="1"/>
            </p:cNvGrpSpPr>
            <p:nvPr/>
          </p:nvGrpSpPr>
          <p:grpSpPr bwMode="auto">
            <a:xfrm flipH="1">
              <a:off x="2246389" y="32001659"/>
              <a:ext cx="453696" cy="949954"/>
              <a:chOff x="22125025" y="19555869"/>
              <a:chExt cx="2171712" cy="3024737"/>
            </a:xfrm>
            <a:solidFill>
              <a:schemeClr val="accent3"/>
            </a:solidFill>
          </p:grpSpPr>
          <p:sp>
            <p:nvSpPr>
              <p:cNvPr id="102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3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4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5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6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07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108" name="角丸四角形 118"/>
            <p:cNvSpPr>
              <a:spLocks noChangeAspect="1" noChangeArrowheads="1"/>
            </p:cNvSpPr>
            <p:nvPr/>
          </p:nvSpPr>
          <p:spPr bwMode="auto">
            <a:xfrm rot="6501602" flipV="1">
              <a:off x="469615" y="30819039"/>
              <a:ext cx="1327016" cy="21004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109" name="グループ化 203"/>
            <p:cNvGrpSpPr>
              <a:grpSpLocks noChangeAspect="1"/>
            </p:cNvGrpSpPr>
            <p:nvPr/>
          </p:nvGrpSpPr>
          <p:grpSpPr bwMode="auto">
            <a:xfrm>
              <a:off x="1098427" y="29685183"/>
              <a:ext cx="475584" cy="949954"/>
              <a:chOff x="22125025" y="19555869"/>
              <a:chExt cx="2171712" cy="3024737"/>
            </a:xfrm>
            <a:solidFill>
              <a:schemeClr val="accent3"/>
            </a:solidFill>
          </p:grpSpPr>
          <p:sp>
            <p:nvSpPr>
              <p:cNvPr id="110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1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2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3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4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15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136" name="上矢印 135"/>
            <p:cNvSpPr>
              <a:spLocks noChangeAspect="1"/>
            </p:cNvSpPr>
            <p:nvPr/>
          </p:nvSpPr>
          <p:spPr>
            <a:xfrm>
              <a:off x="1098427" y="30549279"/>
              <a:ext cx="576064" cy="2016224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0" name="グループ化 859"/>
          <p:cNvGrpSpPr>
            <a:grpSpLocks noChangeAspect="1"/>
          </p:cNvGrpSpPr>
          <p:nvPr/>
        </p:nvGrpSpPr>
        <p:grpSpPr>
          <a:xfrm>
            <a:off x="2970635" y="29541166"/>
            <a:ext cx="2147323" cy="3139677"/>
            <a:chOff x="2970635" y="29541467"/>
            <a:chExt cx="2684154" cy="3924596"/>
          </a:xfrm>
        </p:grpSpPr>
        <p:sp>
          <p:nvSpPr>
            <p:cNvPr id="116" name="スマイル 114"/>
            <p:cNvSpPr>
              <a:spLocks noChangeAspect="1" noChangeArrowheads="1"/>
            </p:cNvSpPr>
            <p:nvPr/>
          </p:nvSpPr>
          <p:spPr bwMode="auto">
            <a:xfrm>
              <a:off x="3800151" y="29541467"/>
              <a:ext cx="1044774" cy="1727894"/>
            </a:xfrm>
            <a:prstGeom prst="smileyFace">
              <a:avLst>
                <a:gd name="adj" fmla="val 4653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117" name="角丸四角形 115"/>
            <p:cNvSpPr>
              <a:spLocks noChangeAspect="1" noChangeArrowheads="1"/>
            </p:cNvSpPr>
            <p:nvPr/>
          </p:nvSpPr>
          <p:spPr bwMode="auto">
            <a:xfrm>
              <a:off x="3690715" y="31269359"/>
              <a:ext cx="1263648" cy="219670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118" name="角丸四角形 116"/>
            <p:cNvSpPr>
              <a:spLocks noChangeAspect="1" noChangeArrowheads="1"/>
            </p:cNvSpPr>
            <p:nvPr/>
          </p:nvSpPr>
          <p:spPr bwMode="auto">
            <a:xfrm rot="20072150">
              <a:off x="3034255" y="31470033"/>
              <a:ext cx="875428" cy="49374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119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4684605" y="31488359"/>
              <a:ext cx="970184" cy="50637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120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4582769" y="32113479"/>
              <a:ext cx="1185416" cy="32921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121" name="グループ化 196"/>
            <p:cNvGrpSpPr>
              <a:grpSpLocks noChangeAspect="1"/>
            </p:cNvGrpSpPr>
            <p:nvPr/>
          </p:nvGrpSpPr>
          <p:grpSpPr bwMode="auto">
            <a:xfrm flipH="1">
              <a:off x="4694661" y="31989439"/>
              <a:ext cx="508992" cy="962174"/>
              <a:chOff x="22125025" y="19555869"/>
              <a:chExt cx="2171712" cy="3024737"/>
            </a:xfrm>
            <a:solidFill>
              <a:schemeClr val="accent6"/>
            </a:solidFill>
          </p:grpSpPr>
          <p:sp>
            <p:nvSpPr>
              <p:cNvPr id="122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3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4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5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6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27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128" name="角丸四角形 118"/>
            <p:cNvSpPr>
              <a:spLocks noChangeAspect="1" noChangeArrowheads="1"/>
            </p:cNvSpPr>
            <p:nvPr/>
          </p:nvSpPr>
          <p:spPr bwMode="auto">
            <a:xfrm rot="5400000" flipV="1">
              <a:off x="2692479" y="31259485"/>
              <a:ext cx="1185416" cy="34107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129" name="グループ化 203"/>
            <p:cNvGrpSpPr>
              <a:grpSpLocks noChangeAspect="1"/>
            </p:cNvGrpSpPr>
            <p:nvPr/>
          </p:nvGrpSpPr>
          <p:grpSpPr bwMode="auto">
            <a:xfrm>
              <a:off x="2970635" y="29973215"/>
              <a:ext cx="533548" cy="962174"/>
              <a:chOff x="22125025" y="19555869"/>
              <a:chExt cx="2171712" cy="3024737"/>
            </a:xfrm>
            <a:solidFill>
              <a:schemeClr val="accent6"/>
            </a:solidFill>
          </p:grpSpPr>
          <p:sp>
            <p:nvSpPr>
              <p:cNvPr id="130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1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2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3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4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35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137" name="上矢印 136"/>
            <p:cNvSpPr>
              <a:spLocks noChangeAspect="1"/>
            </p:cNvSpPr>
            <p:nvPr/>
          </p:nvSpPr>
          <p:spPr>
            <a:xfrm>
              <a:off x="2970635" y="30873775"/>
              <a:ext cx="576064" cy="1728192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8" name="右矢印 137"/>
          <p:cNvSpPr>
            <a:spLocks noChangeAspect="1"/>
          </p:cNvSpPr>
          <p:nvPr/>
        </p:nvSpPr>
        <p:spPr>
          <a:xfrm>
            <a:off x="9774583" y="29973214"/>
            <a:ext cx="720080" cy="2447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849" name="グループ化 848"/>
          <p:cNvGrpSpPr/>
          <p:nvPr/>
        </p:nvGrpSpPr>
        <p:grpSpPr>
          <a:xfrm>
            <a:off x="11107539" y="23132454"/>
            <a:ext cx="2348656" cy="3924596"/>
            <a:chOff x="11095631" y="23888079"/>
            <a:chExt cx="2348656" cy="3924596"/>
          </a:xfrm>
        </p:grpSpPr>
        <p:sp>
          <p:nvSpPr>
            <p:cNvPr id="139" name="スマイル 114"/>
            <p:cNvSpPr>
              <a:spLocks noChangeAspect="1" noChangeArrowheads="1"/>
            </p:cNvSpPr>
            <p:nvPr/>
          </p:nvSpPr>
          <p:spPr bwMode="auto">
            <a:xfrm>
              <a:off x="11870429" y="23888079"/>
              <a:ext cx="1044774" cy="1727894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140" name="角丸四角形 115"/>
            <p:cNvSpPr>
              <a:spLocks noChangeAspect="1" noChangeArrowheads="1"/>
            </p:cNvSpPr>
            <p:nvPr/>
          </p:nvSpPr>
          <p:spPr bwMode="auto">
            <a:xfrm>
              <a:off x="11959727" y="25615971"/>
              <a:ext cx="866180" cy="21967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141" name="角丸四角形 116"/>
            <p:cNvSpPr>
              <a:spLocks noChangeAspect="1" noChangeArrowheads="1"/>
            </p:cNvSpPr>
            <p:nvPr/>
          </p:nvSpPr>
          <p:spPr bwMode="auto">
            <a:xfrm rot="19067352">
              <a:off x="11403853" y="25819121"/>
              <a:ext cx="625078" cy="47104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142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12776793" y="25772241"/>
              <a:ext cx="667494" cy="4710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143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12621877" y="26476011"/>
              <a:ext cx="1185416" cy="252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144" name="グループ化 196"/>
            <p:cNvGrpSpPr>
              <a:grpSpLocks noChangeAspect="1"/>
            </p:cNvGrpSpPr>
            <p:nvPr/>
          </p:nvGrpSpPr>
          <p:grpSpPr bwMode="auto">
            <a:xfrm flipH="1">
              <a:off x="12764939" y="26336051"/>
              <a:ext cx="508992" cy="962174"/>
              <a:chOff x="22125025" y="19555869"/>
              <a:chExt cx="2171712" cy="3024737"/>
            </a:xfrm>
            <a:solidFill>
              <a:schemeClr val="bg1"/>
            </a:solidFill>
          </p:grpSpPr>
          <p:sp>
            <p:nvSpPr>
              <p:cNvPr id="145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6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7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8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49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0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151" name="角丸四角形 118"/>
            <p:cNvSpPr>
              <a:spLocks noChangeAspect="1" noChangeArrowheads="1"/>
            </p:cNvSpPr>
            <p:nvPr/>
          </p:nvSpPr>
          <p:spPr bwMode="auto">
            <a:xfrm rot="6501602" flipV="1">
              <a:off x="10953347" y="25660059"/>
              <a:ext cx="1185416" cy="252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152" name="グループ化 203"/>
            <p:cNvGrpSpPr>
              <a:grpSpLocks noChangeAspect="1"/>
            </p:cNvGrpSpPr>
            <p:nvPr/>
          </p:nvGrpSpPr>
          <p:grpSpPr bwMode="auto">
            <a:xfrm>
              <a:off x="11466291" y="24751875"/>
              <a:ext cx="533548" cy="962174"/>
              <a:chOff x="22125025" y="19555869"/>
              <a:chExt cx="2171712" cy="3024737"/>
            </a:xfrm>
            <a:solidFill>
              <a:schemeClr val="bg1"/>
            </a:solidFill>
          </p:grpSpPr>
          <p:sp>
            <p:nvSpPr>
              <p:cNvPr id="153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4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5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6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7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158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159" name="上矢印 158"/>
            <p:cNvSpPr>
              <a:spLocks noChangeAspect="1"/>
            </p:cNvSpPr>
            <p:nvPr/>
          </p:nvSpPr>
          <p:spPr>
            <a:xfrm>
              <a:off x="11095631" y="25183923"/>
              <a:ext cx="576064" cy="1728192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上矢印 159"/>
            <p:cNvSpPr>
              <a:spLocks noChangeAspect="1"/>
            </p:cNvSpPr>
            <p:nvPr/>
          </p:nvSpPr>
          <p:spPr>
            <a:xfrm>
              <a:off x="11815711" y="25471955"/>
              <a:ext cx="576064" cy="1440160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3" name="右矢印 162"/>
          <p:cNvSpPr>
            <a:spLocks noChangeAspect="1"/>
          </p:cNvSpPr>
          <p:nvPr/>
        </p:nvSpPr>
        <p:spPr>
          <a:xfrm>
            <a:off x="9799487" y="24356291"/>
            <a:ext cx="720080" cy="2447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4" name="Oval 4"/>
          <p:cNvSpPr>
            <a:spLocks noChangeAspect="1" noChangeArrowheads="1"/>
          </p:cNvSpPr>
          <p:nvPr/>
        </p:nvSpPr>
        <p:spPr bwMode="auto">
          <a:xfrm>
            <a:off x="16724163" y="30908699"/>
            <a:ext cx="1438276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165" name="AutoShape 6"/>
          <p:cNvSpPr>
            <a:spLocks noChangeAspect="1" noChangeArrowheads="1"/>
          </p:cNvSpPr>
          <p:nvPr/>
        </p:nvSpPr>
        <p:spPr bwMode="auto">
          <a:xfrm>
            <a:off x="17087749" y="30290715"/>
            <a:ext cx="644526" cy="762000"/>
          </a:xfrm>
          <a:custGeom>
            <a:avLst/>
            <a:gdLst>
              <a:gd name="T0" fmla="*/ 520451931 w 21600"/>
              <a:gd name="T1" fmla="*/ 389537 h 21600"/>
              <a:gd name="T2" fmla="*/ 172626022 w 21600"/>
              <a:gd name="T3" fmla="*/ 1741081881 h 21600"/>
              <a:gd name="T4" fmla="*/ 521936250 w 21600"/>
              <a:gd name="T5" fmla="*/ 105802991 h 21600"/>
              <a:gd name="T6" fmla="*/ 1037186619 w 21600"/>
              <a:gd name="T7" fmla="*/ 1908839225 h 21600"/>
              <a:gd name="T8" fmla="*/ 810256019 w 21600"/>
              <a:gd name="T9" fmla="*/ 1937106593 h 21600"/>
              <a:gd name="T10" fmla="*/ 795789519 w 21600"/>
              <a:gd name="T11" fmla="*/ 149375370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8" y="17215"/>
                </a:moveTo>
                <a:cubicBezTo>
                  <a:pt x="19649" y="15442"/>
                  <a:pt x="20510" y="13161"/>
                  <a:pt x="20510" y="10800"/>
                </a:cubicBezTo>
                <a:cubicBezTo>
                  <a:pt x="20510" y="5437"/>
                  <a:pt x="16162" y="1090"/>
                  <a:pt x="10800" y="1090"/>
                </a:cubicBezTo>
                <a:cubicBezTo>
                  <a:pt x="5437" y="1090"/>
                  <a:pt x="1090" y="5437"/>
                  <a:pt x="1090" y="10800"/>
                </a:cubicBezTo>
                <a:cubicBezTo>
                  <a:pt x="1089" y="13345"/>
                  <a:pt x="2089" y="15788"/>
                  <a:pt x="3873" y="17604"/>
                </a:cubicBezTo>
                <a:lnTo>
                  <a:pt x="3095" y="18368"/>
                </a:lnTo>
                <a:cubicBezTo>
                  <a:pt x="1111" y="16349"/>
                  <a:pt x="0" y="1363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426"/>
                  <a:pt x="20642" y="15963"/>
                  <a:pt x="18906" y="17935"/>
                </a:cubicBezTo>
                <a:lnTo>
                  <a:pt x="20933" y="19719"/>
                </a:lnTo>
                <a:lnTo>
                  <a:pt x="16353" y="20011"/>
                </a:lnTo>
                <a:lnTo>
                  <a:pt x="16061" y="15431"/>
                </a:lnTo>
                <a:lnTo>
                  <a:pt x="18088" y="1721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6" name="Oval 11"/>
          <p:cNvSpPr>
            <a:spLocks noChangeAspect="1" noChangeArrowheads="1"/>
          </p:cNvSpPr>
          <p:nvPr/>
        </p:nvSpPr>
        <p:spPr bwMode="auto">
          <a:xfrm>
            <a:off x="15282713" y="31251599"/>
            <a:ext cx="720726" cy="72072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167" name="Line 12"/>
          <p:cNvSpPr>
            <a:spLocks noChangeAspect="1" noChangeShapeType="1"/>
          </p:cNvSpPr>
          <p:nvPr/>
        </p:nvSpPr>
        <p:spPr bwMode="auto">
          <a:xfrm>
            <a:off x="16003439" y="31629425"/>
            <a:ext cx="774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" name="Line 12"/>
          <p:cNvSpPr>
            <a:spLocks noChangeAspect="1" noChangeShapeType="1"/>
          </p:cNvSpPr>
          <p:nvPr/>
        </p:nvSpPr>
        <p:spPr bwMode="auto">
          <a:xfrm>
            <a:off x="18164323" y="31628779"/>
            <a:ext cx="774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" name="Oval 11"/>
          <p:cNvSpPr>
            <a:spLocks noChangeAspect="1" noChangeArrowheads="1"/>
          </p:cNvSpPr>
          <p:nvPr/>
        </p:nvSpPr>
        <p:spPr bwMode="auto">
          <a:xfrm>
            <a:off x="18884403" y="31196731"/>
            <a:ext cx="720726" cy="72072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170" name="Oval 4"/>
          <p:cNvSpPr>
            <a:spLocks noChangeAspect="1" noChangeArrowheads="1"/>
          </p:cNvSpPr>
          <p:nvPr/>
        </p:nvSpPr>
        <p:spPr bwMode="auto">
          <a:xfrm>
            <a:off x="16928649" y="26660848"/>
            <a:ext cx="1438276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171" name="AutoShape 6"/>
          <p:cNvSpPr>
            <a:spLocks noChangeAspect="1" noChangeArrowheads="1"/>
          </p:cNvSpPr>
          <p:nvPr/>
        </p:nvSpPr>
        <p:spPr bwMode="auto">
          <a:xfrm>
            <a:off x="17292235" y="26042864"/>
            <a:ext cx="644526" cy="762000"/>
          </a:xfrm>
          <a:custGeom>
            <a:avLst/>
            <a:gdLst>
              <a:gd name="T0" fmla="*/ 520451931 w 21600"/>
              <a:gd name="T1" fmla="*/ 389537 h 21600"/>
              <a:gd name="T2" fmla="*/ 172626022 w 21600"/>
              <a:gd name="T3" fmla="*/ 1741081881 h 21600"/>
              <a:gd name="T4" fmla="*/ 521936250 w 21600"/>
              <a:gd name="T5" fmla="*/ 105802991 h 21600"/>
              <a:gd name="T6" fmla="*/ 1037186619 w 21600"/>
              <a:gd name="T7" fmla="*/ 1908839225 h 21600"/>
              <a:gd name="T8" fmla="*/ 810256019 w 21600"/>
              <a:gd name="T9" fmla="*/ 1937106593 h 21600"/>
              <a:gd name="T10" fmla="*/ 795789519 w 21600"/>
              <a:gd name="T11" fmla="*/ 149375370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8" y="17215"/>
                </a:moveTo>
                <a:cubicBezTo>
                  <a:pt x="19649" y="15442"/>
                  <a:pt x="20510" y="13161"/>
                  <a:pt x="20510" y="10800"/>
                </a:cubicBezTo>
                <a:cubicBezTo>
                  <a:pt x="20510" y="5437"/>
                  <a:pt x="16162" y="1090"/>
                  <a:pt x="10800" y="1090"/>
                </a:cubicBezTo>
                <a:cubicBezTo>
                  <a:pt x="5437" y="1090"/>
                  <a:pt x="1090" y="5437"/>
                  <a:pt x="1090" y="10800"/>
                </a:cubicBezTo>
                <a:cubicBezTo>
                  <a:pt x="1089" y="13345"/>
                  <a:pt x="2089" y="15788"/>
                  <a:pt x="3873" y="17604"/>
                </a:cubicBezTo>
                <a:lnTo>
                  <a:pt x="3095" y="18368"/>
                </a:lnTo>
                <a:cubicBezTo>
                  <a:pt x="1111" y="16349"/>
                  <a:pt x="0" y="1363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426"/>
                  <a:pt x="20642" y="15963"/>
                  <a:pt x="18906" y="17935"/>
                </a:cubicBezTo>
                <a:lnTo>
                  <a:pt x="20933" y="19719"/>
                </a:lnTo>
                <a:lnTo>
                  <a:pt x="16353" y="20011"/>
                </a:lnTo>
                <a:lnTo>
                  <a:pt x="16061" y="15431"/>
                </a:lnTo>
                <a:lnTo>
                  <a:pt x="18088" y="1721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2" name="Oval 11"/>
          <p:cNvSpPr>
            <a:spLocks noChangeAspect="1" noChangeArrowheads="1"/>
          </p:cNvSpPr>
          <p:nvPr/>
        </p:nvSpPr>
        <p:spPr bwMode="auto">
          <a:xfrm>
            <a:off x="15487199" y="25851620"/>
            <a:ext cx="720726" cy="72072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173" name="Line 12"/>
          <p:cNvSpPr>
            <a:spLocks noChangeAspect="1" noChangeShapeType="1"/>
          </p:cNvSpPr>
          <p:nvPr/>
        </p:nvSpPr>
        <p:spPr bwMode="auto">
          <a:xfrm flipV="1">
            <a:off x="16065201" y="25034752"/>
            <a:ext cx="864096" cy="8640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" name="Line 12"/>
          <p:cNvSpPr>
            <a:spLocks noChangeAspect="1" noChangeShapeType="1"/>
          </p:cNvSpPr>
          <p:nvPr/>
        </p:nvSpPr>
        <p:spPr bwMode="auto">
          <a:xfrm>
            <a:off x="16065199" y="26474912"/>
            <a:ext cx="864096" cy="8640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5" name="Oval 11"/>
          <p:cNvSpPr>
            <a:spLocks noChangeAspect="1" noChangeArrowheads="1"/>
          </p:cNvSpPr>
          <p:nvPr/>
        </p:nvSpPr>
        <p:spPr bwMode="auto">
          <a:xfrm>
            <a:off x="19088889" y="25796752"/>
            <a:ext cx="720726" cy="72072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176" name="Oval 4"/>
          <p:cNvSpPr>
            <a:spLocks noChangeAspect="1" noChangeArrowheads="1"/>
          </p:cNvSpPr>
          <p:nvPr/>
        </p:nvSpPr>
        <p:spPr bwMode="auto">
          <a:xfrm>
            <a:off x="16929295" y="24212576"/>
            <a:ext cx="1438276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177" name="AutoShape 6"/>
          <p:cNvSpPr>
            <a:spLocks noChangeAspect="1" noChangeArrowheads="1"/>
          </p:cNvSpPr>
          <p:nvPr/>
        </p:nvSpPr>
        <p:spPr bwMode="auto">
          <a:xfrm>
            <a:off x="17292881" y="23594592"/>
            <a:ext cx="644526" cy="762000"/>
          </a:xfrm>
          <a:custGeom>
            <a:avLst/>
            <a:gdLst>
              <a:gd name="T0" fmla="*/ 520451931 w 21600"/>
              <a:gd name="T1" fmla="*/ 389537 h 21600"/>
              <a:gd name="T2" fmla="*/ 172626022 w 21600"/>
              <a:gd name="T3" fmla="*/ 1741081881 h 21600"/>
              <a:gd name="T4" fmla="*/ 521936250 w 21600"/>
              <a:gd name="T5" fmla="*/ 105802991 h 21600"/>
              <a:gd name="T6" fmla="*/ 1037186619 w 21600"/>
              <a:gd name="T7" fmla="*/ 1908839225 h 21600"/>
              <a:gd name="T8" fmla="*/ 810256019 w 21600"/>
              <a:gd name="T9" fmla="*/ 1937106593 h 21600"/>
              <a:gd name="T10" fmla="*/ 795789519 w 21600"/>
              <a:gd name="T11" fmla="*/ 149375370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8" y="17215"/>
                </a:moveTo>
                <a:cubicBezTo>
                  <a:pt x="19649" y="15442"/>
                  <a:pt x="20510" y="13161"/>
                  <a:pt x="20510" y="10800"/>
                </a:cubicBezTo>
                <a:cubicBezTo>
                  <a:pt x="20510" y="5437"/>
                  <a:pt x="16162" y="1090"/>
                  <a:pt x="10800" y="1090"/>
                </a:cubicBezTo>
                <a:cubicBezTo>
                  <a:pt x="5437" y="1090"/>
                  <a:pt x="1090" y="5437"/>
                  <a:pt x="1090" y="10800"/>
                </a:cubicBezTo>
                <a:cubicBezTo>
                  <a:pt x="1089" y="13345"/>
                  <a:pt x="2089" y="15788"/>
                  <a:pt x="3873" y="17604"/>
                </a:cubicBezTo>
                <a:lnTo>
                  <a:pt x="3095" y="18368"/>
                </a:lnTo>
                <a:cubicBezTo>
                  <a:pt x="1111" y="16349"/>
                  <a:pt x="0" y="1363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426"/>
                  <a:pt x="20642" y="15963"/>
                  <a:pt x="18906" y="17935"/>
                </a:cubicBezTo>
                <a:lnTo>
                  <a:pt x="20933" y="19719"/>
                </a:lnTo>
                <a:lnTo>
                  <a:pt x="16353" y="20011"/>
                </a:lnTo>
                <a:lnTo>
                  <a:pt x="16061" y="15431"/>
                </a:lnTo>
                <a:lnTo>
                  <a:pt x="18088" y="1721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9" name="Line 12"/>
          <p:cNvSpPr>
            <a:spLocks noChangeAspect="1" noChangeShapeType="1"/>
          </p:cNvSpPr>
          <p:nvPr/>
        </p:nvSpPr>
        <p:spPr bwMode="auto">
          <a:xfrm>
            <a:off x="18369455" y="25034752"/>
            <a:ext cx="864096" cy="8640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0" name="Line 12"/>
          <p:cNvSpPr>
            <a:spLocks noChangeAspect="1" noChangeShapeType="1"/>
          </p:cNvSpPr>
          <p:nvPr/>
        </p:nvSpPr>
        <p:spPr bwMode="auto">
          <a:xfrm flipV="1">
            <a:off x="18369455" y="26330896"/>
            <a:ext cx="864096" cy="8640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82" name="直線矢印コネクタ 230"/>
          <p:cNvCxnSpPr>
            <a:cxnSpLocks/>
            <a:stCxn id="160" idx="2"/>
          </p:cNvCxnSpPr>
          <p:nvPr/>
        </p:nvCxnSpPr>
        <p:spPr>
          <a:xfrm rot="16200000" flipH="1">
            <a:off x="14455611" y="23816530"/>
            <a:ext cx="792688" cy="5472608"/>
          </a:xfrm>
          <a:prstGeom prst="bentConnector2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矢印コネクタ 231"/>
          <p:cNvCxnSpPr>
            <a:cxnSpLocks/>
            <a:stCxn id="159" idx="0"/>
          </p:cNvCxnSpPr>
          <p:nvPr/>
        </p:nvCxnSpPr>
        <p:spPr>
          <a:xfrm rot="16200000" flipH="1">
            <a:off x="14239737" y="21584132"/>
            <a:ext cx="360340" cy="6048672"/>
          </a:xfrm>
          <a:prstGeom prst="bentConnector4">
            <a:avLst>
              <a:gd name="adj1" fmla="val -63440"/>
              <a:gd name="adj2" fmla="val 87307"/>
            </a:avLst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1" name="スマイル 114"/>
          <p:cNvSpPr>
            <a:spLocks noChangeAspect="1" noChangeArrowheads="1"/>
          </p:cNvSpPr>
          <p:nvPr/>
        </p:nvSpPr>
        <p:spPr bwMode="auto">
          <a:xfrm>
            <a:off x="27364057" y="33141866"/>
            <a:ext cx="1044774" cy="1727894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612" name="角丸四角形 115"/>
          <p:cNvSpPr>
            <a:spLocks noChangeAspect="1" noChangeArrowheads="1"/>
          </p:cNvSpPr>
          <p:nvPr/>
        </p:nvSpPr>
        <p:spPr bwMode="auto">
          <a:xfrm>
            <a:off x="27453355" y="34869758"/>
            <a:ext cx="866180" cy="219670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613" name="角丸四角形 116"/>
          <p:cNvSpPr>
            <a:spLocks noChangeAspect="1" noChangeArrowheads="1"/>
          </p:cNvSpPr>
          <p:nvPr/>
        </p:nvSpPr>
        <p:spPr bwMode="auto">
          <a:xfrm rot="19067352">
            <a:off x="26897481" y="35072908"/>
            <a:ext cx="625078" cy="47104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614" name="角丸四角形 117"/>
          <p:cNvSpPr>
            <a:spLocks noChangeAspect="1" noChangeArrowheads="1"/>
          </p:cNvSpPr>
          <p:nvPr/>
        </p:nvSpPr>
        <p:spPr bwMode="auto">
          <a:xfrm rot="2310286" flipH="1">
            <a:off x="28270421" y="35026028"/>
            <a:ext cx="667494" cy="47104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615" name="角丸四角形 118"/>
          <p:cNvSpPr>
            <a:spLocks noChangeAspect="1" noChangeArrowheads="1"/>
          </p:cNvSpPr>
          <p:nvPr/>
        </p:nvSpPr>
        <p:spPr bwMode="auto">
          <a:xfrm rot="18353367" flipV="1">
            <a:off x="28115505" y="35729798"/>
            <a:ext cx="1185416" cy="25226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grpSp>
        <p:nvGrpSpPr>
          <p:cNvPr id="616" name="グループ化 196"/>
          <p:cNvGrpSpPr>
            <a:grpSpLocks noChangeAspect="1"/>
          </p:cNvGrpSpPr>
          <p:nvPr/>
        </p:nvGrpSpPr>
        <p:grpSpPr bwMode="auto">
          <a:xfrm flipH="1">
            <a:off x="28258567" y="35589838"/>
            <a:ext cx="508992" cy="962174"/>
            <a:chOff x="22125025" y="19555869"/>
            <a:chExt cx="2171712" cy="3024737"/>
          </a:xfrm>
          <a:solidFill>
            <a:schemeClr val="accent2"/>
          </a:solidFill>
        </p:grpSpPr>
        <p:sp>
          <p:nvSpPr>
            <p:cNvPr id="617" name="円/楕円 146"/>
            <p:cNvSpPr>
              <a:spLocks noChangeArrowheads="1"/>
            </p:cNvSpPr>
            <p:nvPr/>
          </p:nvSpPr>
          <p:spPr bwMode="auto">
            <a:xfrm>
              <a:off x="22125025" y="20227918"/>
              <a:ext cx="2171712" cy="217171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18" name="円/楕円 147"/>
            <p:cNvSpPr>
              <a:spLocks noChangeArrowheads="1"/>
            </p:cNvSpPr>
            <p:nvPr/>
          </p:nvSpPr>
          <p:spPr bwMode="auto">
            <a:xfrm rot="484912">
              <a:off x="22921214" y="19555869"/>
              <a:ext cx="814392" cy="1085856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19" name="円/楕円 148"/>
            <p:cNvSpPr>
              <a:spLocks noChangeArrowheads="1"/>
            </p:cNvSpPr>
            <p:nvPr/>
          </p:nvSpPr>
          <p:spPr bwMode="auto">
            <a:xfrm>
              <a:off x="22306001" y="20499382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20" name="円/楕円 149"/>
            <p:cNvSpPr>
              <a:spLocks noChangeArrowheads="1"/>
            </p:cNvSpPr>
            <p:nvPr/>
          </p:nvSpPr>
          <p:spPr bwMode="auto">
            <a:xfrm>
              <a:off x="22848929" y="21766214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21" name="円/楕円 150"/>
            <p:cNvSpPr>
              <a:spLocks noChangeArrowheads="1"/>
            </p:cNvSpPr>
            <p:nvPr/>
          </p:nvSpPr>
          <p:spPr bwMode="auto">
            <a:xfrm>
              <a:off x="22486977" y="21585238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22" name="円/楕円 151"/>
            <p:cNvSpPr>
              <a:spLocks noChangeArrowheads="1"/>
            </p:cNvSpPr>
            <p:nvPr/>
          </p:nvSpPr>
          <p:spPr bwMode="auto">
            <a:xfrm>
              <a:off x="22215513" y="21042310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</p:grpSp>
      <p:sp>
        <p:nvSpPr>
          <p:cNvPr id="623" name="角丸四角形 118"/>
          <p:cNvSpPr>
            <a:spLocks noChangeAspect="1" noChangeArrowheads="1"/>
          </p:cNvSpPr>
          <p:nvPr/>
        </p:nvSpPr>
        <p:spPr bwMode="auto">
          <a:xfrm rot="6501602" flipV="1">
            <a:off x="26446975" y="34913846"/>
            <a:ext cx="1185416" cy="25226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grpSp>
        <p:nvGrpSpPr>
          <p:cNvPr id="624" name="グループ化 203"/>
          <p:cNvGrpSpPr>
            <a:grpSpLocks noChangeAspect="1"/>
          </p:cNvGrpSpPr>
          <p:nvPr/>
        </p:nvGrpSpPr>
        <p:grpSpPr bwMode="auto">
          <a:xfrm>
            <a:off x="26877291" y="33861646"/>
            <a:ext cx="533548" cy="962174"/>
            <a:chOff x="22125025" y="19555869"/>
            <a:chExt cx="2171712" cy="3024737"/>
          </a:xfrm>
          <a:solidFill>
            <a:schemeClr val="accent2"/>
          </a:solidFill>
        </p:grpSpPr>
        <p:sp>
          <p:nvSpPr>
            <p:cNvPr id="625" name="円/楕円 140"/>
            <p:cNvSpPr>
              <a:spLocks noChangeArrowheads="1"/>
            </p:cNvSpPr>
            <p:nvPr/>
          </p:nvSpPr>
          <p:spPr bwMode="auto">
            <a:xfrm>
              <a:off x="22125025" y="20227918"/>
              <a:ext cx="2171712" cy="217171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26" name="円/楕円 141"/>
            <p:cNvSpPr>
              <a:spLocks noChangeArrowheads="1"/>
            </p:cNvSpPr>
            <p:nvPr/>
          </p:nvSpPr>
          <p:spPr bwMode="auto">
            <a:xfrm rot="484912">
              <a:off x="22921214" y="19555869"/>
              <a:ext cx="814392" cy="1085856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27" name="円/楕円 142"/>
            <p:cNvSpPr>
              <a:spLocks noChangeArrowheads="1"/>
            </p:cNvSpPr>
            <p:nvPr/>
          </p:nvSpPr>
          <p:spPr bwMode="auto">
            <a:xfrm>
              <a:off x="22306001" y="20499382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28" name="円/楕円 143"/>
            <p:cNvSpPr>
              <a:spLocks noChangeArrowheads="1"/>
            </p:cNvSpPr>
            <p:nvPr/>
          </p:nvSpPr>
          <p:spPr bwMode="auto">
            <a:xfrm>
              <a:off x="22848929" y="21766214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29" name="円/楕円 144"/>
            <p:cNvSpPr>
              <a:spLocks noChangeArrowheads="1"/>
            </p:cNvSpPr>
            <p:nvPr/>
          </p:nvSpPr>
          <p:spPr bwMode="auto">
            <a:xfrm>
              <a:off x="22486977" y="21585238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30" name="円/楕円 145"/>
            <p:cNvSpPr>
              <a:spLocks noChangeArrowheads="1"/>
            </p:cNvSpPr>
            <p:nvPr/>
          </p:nvSpPr>
          <p:spPr bwMode="auto">
            <a:xfrm>
              <a:off x="22215513" y="21042310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</p:grpSp>
      <p:grpSp>
        <p:nvGrpSpPr>
          <p:cNvPr id="889" name="グループ化 888"/>
          <p:cNvGrpSpPr/>
          <p:nvPr/>
        </p:nvGrpSpPr>
        <p:grpSpPr>
          <a:xfrm>
            <a:off x="21133941" y="29360986"/>
            <a:ext cx="2348656" cy="3924596"/>
            <a:chOff x="21133941" y="29360986"/>
            <a:chExt cx="2348656" cy="3924596"/>
          </a:xfrm>
        </p:grpSpPr>
        <p:sp>
          <p:nvSpPr>
            <p:cNvPr id="632" name="スマイル 114"/>
            <p:cNvSpPr>
              <a:spLocks noChangeAspect="1" noChangeArrowheads="1"/>
            </p:cNvSpPr>
            <p:nvPr/>
          </p:nvSpPr>
          <p:spPr bwMode="auto">
            <a:xfrm>
              <a:off x="21908739" y="29360986"/>
              <a:ext cx="1044774" cy="1727894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33" name="角丸四角形 115"/>
            <p:cNvSpPr>
              <a:spLocks noChangeAspect="1" noChangeArrowheads="1"/>
            </p:cNvSpPr>
            <p:nvPr/>
          </p:nvSpPr>
          <p:spPr bwMode="auto">
            <a:xfrm>
              <a:off x="21998037" y="31088878"/>
              <a:ext cx="866180" cy="21967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34" name="角丸四角形 116"/>
            <p:cNvSpPr>
              <a:spLocks noChangeAspect="1" noChangeArrowheads="1"/>
            </p:cNvSpPr>
            <p:nvPr/>
          </p:nvSpPr>
          <p:spPr bwMode="auto">
            <a:xfrm rot="19067352">
              <a:off x="21442163" y="31292028"/>
              <a:ext cx="625078" cy="47104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35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22815103" y="31245148"/>
              <a:ext cx="667494" cy="4710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36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22660187" y="31948918"/>
              <a:ext cx="1185416" cy="252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637" name="グループ化 196"/>
            <p:cNvGrpSpPr>
              <a:grpSpLocks noChangeAspect="1"/>
            </p:cNvGrpSpPr>
            <p:nvPr/>
          </p:nvGrpSpPr>
          <p:grpSpPr bwMode="auto">
            <a:xfrm flipH="1">
              <a:off x="22803249" y="31808958"/>
              <a:ext cx="508992" cy="962174"/>
              <a:chOff x="22125025" y="19555869"/>
              <a:chExt cx="2171712" cy="3024737"/>
            </a:xfrm>
            <a:solidFill>
              <a:schemeClr val="bg1"/>
            </a:solidFill>
          </p:grpSpPr>
          <p:sp>
            <p:nvSpPr>
              <p:cNvPr id="638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39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40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41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42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43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644" name="角丸四角形 118"/>
            <p:cNvSpPr>
              <a:spLocks noChangeAspect="1" noChangeArrowheads="1"/>
            </p:cNvSpPr>
            <p:nvPr/>
          </p:nvSpPr>
          <p:spPr bwMode="auto">
            <a:xfrm rot="6501602" flipV="1">
              <a:off x="20991657" y="31132966"/>
              <a:ext cx="1185416" cy="252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645" name="グループ化 203"/>
            <p:cNvGrpSpPr>
              <a:grpSpLocks noChangeAspect="1"/>
            </p:cNvGrpSpPr>
            <p:nvPr/>
          </p:nvGrpSpPr>
          <p:grpSpPr bwMode="auto">
            <a:xfrm>
              <a:off x="21504601" y="30224782"/>
              <a:ext cx="533548" cy="962174"/>
              <a:chOff x="22125025" y="19555869"/>
              <a:chExt cx="2171712" cy="3024737"/>
            </a:xfrm>
            <a:solidFill>
              <a:schemeClr val="bg1"/>
            </a:solidFill>
          </p:grpSpPr>
          <p:sp>
            <p:nvSpPr>
              <p:cNvPr id="646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47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48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49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50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51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652" name="上矢印 651"/>
            <p:cNvSpPr>
              <a:spLocks noChangeAspect="1"/>
            </p:cNvSpPr>
            <p:nvPr/>
          </p:nvSpPr>
          <p:spPr>
            <a:xfrm>
              <a:off x="21710005" y="30368798"/>
              <a:ext cx="576064" cy="2016224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上矢印 652"/>
            <p:cNvSpPr>
              <a:spLocks noChangeAspect="1"/>
            </p:cNvSpPr>
            <p:nvPr/>
          </p:nvSpPr>
          <p:spPr>
            <a:xfrm>
              <a:off x="21133941" y="30656830"/>
              <a:ext cx="576064" cy="1728192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上矢印 653"/>
            <p:cNvSpPr>
              <a:spLocks noChangeAspect="1"/>
            </p:cNvSpPr>
            <p:nvPr/>
          </p:nvSpPr>
          <p:spPr>
            <a:xfrm>
              <a:off x="21421973" y="31232894"/>
              <a:ext cx="576064" cy="1152128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上矢印 654"/>
            <p:cNvSpPr>
              <a:spLocks noChangeAspect="1"/>
            </p:cNvSpPr>
            <p:nvPr/>
          </p:nvSpPr>
          <p:spPr>
            <a:xfrm>
              <a:off x="21854021" y="30944862"/>
              <a:ext cx="576064" cy="1440160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上矢印 655"/>
            <p:cNvSpPr>
              <a:spLocks noChangeAspect="1"/>
            </p:cNvSpPr>
            <p:nvPr/>
          </p:nvSpPr>
          <p:spPr>
            <a:xfrm>
              <a:off x="21507105" y="31088878"/>
              <a:ext cx="576064" cy="1296144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9" name="上矢印 678"/>
          <p:cNvSpPr>
            <a:spLocks noChangeAspect="1"/>
          </p:cNvSpPr>
          <p:nvPr/>
        </p:nvSpPr>
        <p:spPr>
          <a:xfrm>
            <a:off x="26877291" y="34725742"/>
            <a:ext cx="576064" cy="1296144"/>
          </a:xfrm>
          <a:prstGeom prst="upArrow">
            <a:avLst>
              <a:gd name="adj1" fmla="val 46651"/>
              <a:gd name="adj2" fmla="val 7040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90" name="グループ化 889"/>
          <p:cNvGrpSpPr/>
          <p:nvPr/>
        </p:nvGrpSpPr>
        <p:grpSpPr>
          <a:xfrm>
            <a:off x="21404683" y="23132454"/>
            <a:ext cx="2348656" cy="3924596"/>
            <a:chOff x="21338057" y="23852534"/>
            <a:chExt cx="2348656" cy="3924596"/>
          </a:xfrm>
        </p:grpSpPr>
        <p:sp>
          <p:nvSpPr>
            <p:cNvPr id="657" name="スマイル 114"/>
            <p:cNvSpPr>
              <a:spLocks noChangeAspect="1" noChangeArrowheads="1"/>
            </p:cNvSpPr>
            <p:nvPr/>
          </p:nvSpPr>
          <p:spPr bwMode="auto">
            <a:xfrm>
              <a:off x="22112855" y="23852534"/>
              <a:ext cx="1044774" cy="1727894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58" name="角丸四角形 115"/>
            <p:cNvSpPr>
              <a:spLocks noChangeAspect="1" noChangeArrowheads="1"/>
            </p:cNvSpPr>
            <p:nvPr/>
          </p:nvSpPr>
          <p:spPr bwMode="auto">
            <a:xfrm>
              <a:off x="22202153" y="25580426"/>
              <a:ext cx="866180" cy="21967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59" name="角丸四角形 116"/>
            <p:cNvSpPr>
              <a:spLocks noChangeAspect="1" noChangeArrowheads="1"/>
            </p:cNvSpPr>
            <p:nvPr/>
          </p:nvSpPr>
          <p:spPr bwMode="auto">
            <a:xfrm rot="19067352">
              <a:off x="21646279" y="25783576"/>
              <a:ext cx="625078" cy="47104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60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23019219" y="25736696"/>
              <a:ext cx="667494" cy="4710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61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22864303" y="26440466"/>
              <a:ext cx="1185416" cy="252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662" name="グループ化 196"/>
            <p:cNvGrpSpPr>
              <a:grpSpLocks noChangeAspect="1"/>
            </p:cNvGrpSpPr>
            <p:nvPr/>
          </p:nvGrpSpPr>
          <p:grpSpPr bwMode="auto">
            <a:xfrm flipH="1">
              <a:off x="23007365" y="26300506"/>
              <a:ext cx="508992" cy="962174"/>
              <a:chOff x="22125025" y="19555869"/>
              <a:chExt cx="2171712" cy="3024737"/>
            </a:xfrm>
            <a:solidFill>
              <a:schemeClr val="bg1"/>
            </a:solidFill>
          </p:grpSpPr>
          <p:sp>
            <p:nvSpPr>
              <p:cNvPr id="663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64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65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66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67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68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669" name="角丸四角形 118"/>
            <p:cNvSpPr>
              <a:spLocks noChangeAspect="1" noChangeArrowheads="1"/>
            </p:cNvSpPr>
            <p:nvPr/>
          </p:nvSpPr>
          <p:spPr bwMode="auto">
            <a:xfrm rot="6501602" flipV="1">
              <a:off x="21195773" y="25624514"/>
              <a:ext cx="1185416" cy="2522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670" name="グループ化 203"/>
            <p:cNvGrpSpPr>
              <a:grpSpLocks noChangeAspect="1"/>
            </p:cNvGrpSpPr>
            <p:nvPr/>
          </p:nvGrpSpPr>
          <p:grpSpPr bwMode="auto">
            <a:xfrm>
              <a:off x="21708717" y="24716330"/>
              <a:ext cx="533548" cy="962174"/>
              <a:chOff x="22125025" y="19555869"/>
              <a:chExt cx="2171712" cy="3024737"/>
            </a:xfrm>
            <a:solidFill>
              <a:schemeClr val="bg1"/>
            </a:solidFill>
          </p:grpSpPr>
          <p:sp>
            <p:nvSpPr>
              <p:cNvPr id="671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72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73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74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75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76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677" name="上矢印 676"/>
            <p:cNvSpPr>
              <a:spLocks noChangeAspect="1"/>
            </p:cNvSpPr>
            <p:nvPr/>
          </p:nvSpPr>
          <p:spPr>
            <a:xfrm>
              <a:off x="21338057" y="25148378"/>
              <a:ext cx="576064" cy="1728192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上矢印 677"/>
            <p:cNvSpPr>
              <a:spLocks noChangeAspect="1"/>
            </p:cNvSpPr>
            <p:nvPr/>
          </p:nvSpPr>
          <p:spPr>
            <a:xfrm>
              <a:off x="22058137" y="25436410"/>
              <a:ext cx="576064" cy="1440160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上矢印 679"/>
            <p:cNvSpPr>
              <a:spLocks noChangeAspect="1"/>
            </p:cNvSpPr>
            <p:nvPr/>
          </p:nvSpPr>
          <p:spPr>
            <a:xfrm>
              <a:off x="21716317" y="25616890"/>
              <a:ext cx="576064" cy="1296144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82" name="直線コネクタ 681"/>
          <p:cNvCxnSpPr>
            <a:cxnSpLocks noChangeAspect="1"/>
          </p:cNvCxnSpPr>
          <p:nvPr/>
        </p:nvCxnSpPr>
        <p:spPr>
          <a:xfrm>
            <a:off x="522363" y="28389038"/>
            <a:ext cx="2513079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" name="角丸四角形 685"/>
          <p:cNvSpPr>
            <a:spLocks noChangeAspect="1"/>
          </p:cNvSpPr>
          <p:nvPr/>
        </p:nvSpPr>
        <p:spPr>
          <a:xfrm>
            <a:off x="25869825" y="24026636"/>
            <a:ext cx="4176464" cy="161717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AutoShape 99"/>
          <p:cNvSpPr>
            <a:spLocks noChangeAspect="1" noChangeArrowheads="1"/>
          </p:cNvSpPr>
          <p:nvPr/>
        </p:nvSpPr>
        <p:spPr bwMode="auto">
          <a:xfrm>
            <a:off x="24429019" y="25508718"/>
            <a:ext cx="1656184" cy="1719808"/>
          </a:xfrm>
          <a:prstGeom prst="leftArrow">
            <a:avLst>
              <a:gd name="adj1" fmla="val 61769"/>
              <a:gd name="adj2" fmla="val 66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689" name="AutoShape 99"/>
          <p:cNvSpPr>
            <a:spLocks noChangeAspect="1" noChangeArrowheads="1"/>
          </p:cNvSpPr>
          <p:nvPr/>
        </p:nvSpPr>
        <p:spPr bwMode="auto">
          <a:xfrm>
            <a:off x="24501027" y="36885982"/>
            <a:ext cx="2009322" cy="1719808"/>
          </a:xfrm>
          <a:prstGeom prst="leftArrow">
            <a:avLst>
              <a:gd name="adj1" fmla="val 61769"/>
              <a:gd name="adj2" fmla="val 66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694" name="Text Box 21"/>
          <p:cNvSpPr txBox="1">
            <a:spLocks noChangeAspect="1" noChangeArrowheads="1"/>
          </p:cNvSpPr>
          <p:nvPr/>
        </p:nvSpPr>
        <p:spPr bwMode="auto">
          <a:xfrm>
            <a:off x="378347" y="33861646"/>
            <a:ext cx="7887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7200" dirty="0" smtClean="0"/>
              <a:t>With virtual samples</a:t>
            </a:r>
            <a:endParaRPr lang="en-US" altLang="ja-JP" sz="7200" dirty="0"/>
          </a:p>
        </p:txBody>
      </p:sp>
      <p:sp>
        <p:nvSpPr>
          <p:cNvPr id="548" name="テキスト ボックス 547"/>
          <p:cNvSpPr txBox="1"/>
          <p:nvPr/>
        </p:nvSpPr>
        <p:spPr>
          <a:xfrm>
            <a:off x="738387" y="28389038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Various training samples</a:t>
            </a:r>
            <a:endParaRPr kumimoji="1" lang="ja-JP" altLang="en-US" sz="7200" dirty="0"/>
          </a:p>
        </p:txBody>
      </p:sp>
      <p:sp>
        <p:nvSpPr>
          <p:cNvPr id="549" name="テキスト ボックス 548"/>
          <p:cNvSpPr txBox="1"/>
          <p:nvPr/>
        </p:nvSpPr>
        <p:spPr>
          <a:xfrm>
            <a:off x="14563923" y="20828198"/>
            <a:ext cx="633670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6000" dirty="0" smtClean="0"/>
              <a:t>The HMM with highest likelihood for training samples</a:t>
            </a:r>
            <a:endParaRPr kumimoji="1" lang="ja-JP" altLang="en-US" sz="6000" dirty="0"/>
          </a:p>
        </p:txBody>
      </p:sp>
      <p:sp>
        <p:nvSpPr>
          <p:cNvPr id="551" name="テキスト ボックス 550"/>
          <p:cNvSpPr txBox="1"/>
          <p:nvPr/>
        </p:nvSpPr>
        <p:spPr>
          <a:xfrm>
            <a:off x="19748499" y="32637510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>
                <a:solidFill>
                  <a:srgbClr val="FF0000"/>
                </a:solidFill>
              </a:rPr>
              <a:t>High likelihood</a:t>
            </a:r>
            <a:endParaRPr kumimoji="1" lang="ja-JP" altLang="en-US" sz="6600" dirty="0">
              <a:solidFill>
                <a:srgbClr val="FF0000"/>
              </a:solidFill>
            </a:endParaRPr>
          </a:p>
        </p:txBody>
      </p:sp>
      <p:sp>
        <p:nvSpPr>
          <p:cNvPr id="552" name="テキスト ボックス 551"/>
          <p:cNvSpPr txBox="1"/>
          <p:nvPr/>
        </p:nvSpPr>
        <p:spPr>
          <a:xfrm>
            <a:off x="19676491" y="2687687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 smtClean="0">
                <a:solidFill>
                  <a:srgbClr val="FF0000"/>
                </a:solidFill>
              </a:rPr>
              <a:t>Low likelihood</a:t>
            </a:r>
          </a:p>
        </p:txBody>
      </p:sp>
      <p:sp>
        <p:nvSpPr>
          <p:cNvPr id="553" name="テキスト ボックス 552"/>
          <p:cNvSpPr txBox="1"/>
          <p:nvPr/>
        </p:nvSpPr>
        <p:spPr>
          <a:xfrm>
            <a:off x="738387" y="22124342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Few training samples</a:t>
            </a:r>
            <a:endParaRPr kumimoji="1" lang="ja-JP" altLang="en-US" sz="7200" dirty="0"/>
          </a:p>
        </p:txBody>
      </p:sp>
      <p:grpSp>
        <p:nvGrpSpPr>
          <p:cNvPr id="838" name="グループ化 837"/>
          <p:cNvGrpSpPr>
            <a:grpSpLocks noChangeAspect="1"/>
          </p:cNvGrpSpPr>
          <p:nvPr/>
        </p:nvGrpSpPr>
        <p:grpSpPr>
          <a:xfrm>
            <a:off x="810395" y="35661846"/>
            <a:ext cx="1713554" cy="3122120"/>
            <a:chOff x="194936" y="35972124"/>
            <a:chExt cx="2141942" cy="3902650"/>
          </a:xfrm>
        </p:grpSpPr>
        <p:sp>
          <p:nvSpPr>
            <p:cNvPr id="554" name="スマイル 114"/>
            <p:cNvSpPr>
              <a:spLocks noChangeAspect="1" noChangeArrowheads="1"/>
            </p:cNvSpPr>
            <p:nvPr/>
          </p:nvSpPr>
          <p:spPr bwMode="auto">
            <a:xfrm>
              <a:off x="829516" y="35972124"/>
              <a:ext cx="931270" cy="1705948"/>
            </a:xfrm>
            <a:prstGeom prst="smileyFace">
              <a:avLst>
                <a:gd name="adj" fmla="val 4653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555" name="角丸四角形 115"/>
            <p:cNvSpPr>
              <a:spLocks noChangeAspect="1" noChangeArrowheads="1"/>
            </p:cNvSpPr>
            <p:nvPr/>
          </p:nvSpPr>
          <p:spPr bwMode="auto">
            <a:xfrm>
              <a:off x="918814" y="37705970"/>
              <a:ext cx="772078" cy="216880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556" name="角丸四角形 116"/>
            <p:cNvSpPr>
              <a:spLocks noChangeAspect="1" noChangeArrowheads="1"/>
            </p:cNvSpPr>
            <p:nvPr/>
          </p:nvSpPr>
          <p:spPr bwMode="auto">
            <a:xfrm rot="20696342">
              <a:off x="194936" y="37779442"/>
              <a:ext cx="846842" cy="50386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557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1741900" y="37817098"/>
              <a:ext cx="594978" cy="46505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558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1572978" y="38549878"/>
              <a:ext cx="1170360" cy="22485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559" name="グループ化 196"/>
            <p:cNvGrpSpPr>
              <a:grpSpLocks noChangeAspect="1"/>
            </p:cNvGrpSpPr>
            <p:nvPr/>
          </p:nvGrpSpPr>
          <p:grpSpPr bwMode="auto">
            <a:xfrm flipH="1">
              <a:off x="1724026" y="38410370"/>
              <a:ext cx="453696" cy="949954"/>
              <a:chOff x="22125025" y="19555869"/>
              <a:chExt cx="2171712" cy="3024737"/>
            </a:xfrm>
            <a:solidFill>
              <a:schemeClr val="accent3"/>
            </a:solidFill>
          </p:grpSpPr>
          <p:sp>
            <p:nvSpPr>
              <p:cNvPr id="560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61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62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63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64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65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566" name="角丸四角形 118"/>
            <p:cNvSpPr>
              <a:spLocks noChangeAspect="1" noChangeArrowheads="1"/>
            </p:cNvSpPr>
            <p:nvPr/>
          </p:nvSpPr>
          <p:spPr bwMode="auto">
            <a:xfrm rot="6501602" flipV="1">
              <a:off x="-52748" y="37227750"/>
              <a:ext cx="1327016" cy="21004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567" name="グループ化 203"/>
            <p:cNvGrpSpPr>
              <a:grpSpLocks noChangeAspect="1"/>
            </p:cNvGrpSpPr>
            <p:nvPr/>
          </p:nvGrpSpPr>
          <p:grpSpPr bwMode="auto">
            <a:xfrm>
              <a:off x="576064" y="36093894"/>
              <a:ext cx="475584" cy="949954"/>
              <a:chOff x="22125025" y="19555869"/>
              <a:chExt cx="2171712" cy="3024737"/>
            </a:xfrm>
            <a:solidFill>
              <a:schemeClr val="accent3"/>
            </a:solidFill>
          </p:grpSpPr>
          <p:sp>
            <p:nvSpPr>
              <p:cNvPr id="568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69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70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71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72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73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594" name="上矢印 593"/>
            <p:cNvSpPr>
              <a:spLocks noChangeAspect="1"/>
            </p:cNvSpPr>
            <p:nvPr/>
          </p:nvSpPr>
          <p:spPr>
            <a:xfrm>
              <a:off x="576064" y="36957990"/>
              <a:ext cx="576064" cy="2016224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95" name="グループ化 794"/>
          <p:cNvGrpSpPr>
            <a:grpSpLocks noChangeAspect="1"/>
          </p:cNvGrpSpPr>
          <p:nvPr/>
        </p:nvGrpSpPr>
        <p:grpSpPr>
          <a:xfrm>
            <a:off x="666379" y="38974214"/>
            <a:ext cx="2147323" cy="3139677"/>
            <a:chOff x="2448272" y="35950178"/>
            <a:chExt cx="2684154" cy="3924596"/>
          </a:xfrm>
        </p:grpSpPr>
        <p:sp>
          <p:nvSpPr>
            <p:cNvPr id="574" name="スマイル 114"/>
            <p:cNvSpPr>
              <a:spLocks noChangeAspect="1" noChangeArrowheads="1"/>
            </p:cNvSpPr>
            <p:nvPr/>
          </p:nvSpPr>
          <p:spPr bwMode="auto">
            <a:xfrm>
              <a:off x="3277788" y="35950178"/>
              <a:ext cx="1044774" cy="1727894"/>
            </a:xfrm>
            <a:prstGeom prst="smileyFace">
              <a:avLst>
                <a:gd name="adj" fmla="val 4653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575" name="角丸四角形 115"/>
            <p:cNvSpPr>
              <a:spLocks noChangeAspect="1" noChangeArrowheads="1"/>
            </p:cNvSpPr>
            <p:nvPr/>
          </p:nvSpPr>
          <p:spPr bwMode="auto">
            <a:xfrm>
              <a:off x="3168352" y="37678070"/>
              <a:ext cx="1263648" cy="219670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576" name="角丸四角形 116"/>
            <p:cNvSpPr>
              <a:spLocks noChangeAspect="1" noChangeArrowheads="1"/>
            </p:cNvSpPr>
            <p:nvPr/>
          </p:nvSpPr>
          <p:spPr bwMode="auto">
            <a:xfrm rot="20072150">
              <a:off x="2511892" y="37878744"/>
              <a:ext cx="875428" cy="49374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577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4162242" y="37897070"/>
              <a:ext cx="970184" cy="50637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578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4060406" y="38522190"/>
              <a:ext cx="1185416" cy="329212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579" name="グループ化 196"/>
            <p:cNvGrpSpPr>
              <a:grpSpLocks noChangeAspect="1"/>
            </p:cNvGrpSpPr>
            <p:nvPr/>
          </p:nvGrpSpPr>
          <p:grpSpPr bwMode="auto">
            <a:xfrm flipH="1">
              <a:off x="4172298" y="38398150"/>
              <a:ext cx="508992" cy="962174"/>
              <a:chOff x="22125025" y="19555869"/>
              <a:chExt cx="2171712" cy="3024737"/>
            </a:xfrm>
            <a:solidFill>
              <a:schemeClr val="accent6"/>
            </a:solidFill>
          </p:grpSpPr>
          <p:sp>
            <p:nvSpPr>
              <p:cNvPr id="580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81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82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83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84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85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586" name="角丸四角形 118"/>
            <p:cNvSpPr>
              <a:spLocks noChangeAspect="1" noChangeArrowheads="1"/>
            </p:cNvSpPr>
            <p:nvPr/>
          </p:nvSpPr>
          <p:spPr bwMode="auto">
            <a:xfrm rot="5400000" flipV="1">
              <a:off x="2170116" y="37668196"/>
              <a:ext cx="1185416" cy="34107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587" name="グループ化 203"/>
            <p:cNvGrpSpPr>
              <a:grpSpLocks noChangeAspect="1"/>
            </p:cNvGrpSpPr>
            <p:nvPr/>
          </p:nvGrpSpPr>
          <p:grpSpPr bwMode="auto">
            <a:xfrm>
              <a:off x="2448272" y="36381926"/>
              <a:ext cx="533548" cy="962174"/>
              <a:chOff x="22125025" y="19555869"/>
              <a:chExt cx="2171712" cy="3024737"/>
            </a:xfrm>
            <a:solidFill>
              <a:schemeClr val="accent6"/>
            </a:solidFill>
          </p:grpSpPr>
          <p:sp>
            <p:nvSpPr>
              <p:cNvPr id="588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89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90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91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92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593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595" name="上矢印 594"/>
            <p:cNvSpPr>
              <a:spLocks noChangeAspect="1"/>
            </p:cNvSpPr>
            <p:nvPr/>
          </p:nvSpPr>
          <p:spPr>
            <a:xfrm>
              <a:off x="2448272" y="37282486"/>
              <a:ext cx="576064" cy="1728192"/>
            </a:xfrm>
            <a:prstGeom prst="upArrow">
              <a:avLst>
                <a:gd name="adj1" fmla="val 46651"/>
                <a:gd name="adj2" fmla="val 70408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7" name="グループ化 926"/>
          <p:cNvGrpSpPr/>
          <p:nvPr/>
        </p:nvGrpSpPr>
        <p:grpSpPr>
          <a:xfrm>
            <a:off x="6283003" y="38974214"/>
            <a:ext cx="2096427" cy="3139677"/>
            <a:chOff x="6244755" y="38974214"/>
            <a:chExt cx="2096427" cy="3139677"/>
          </a:xfrm>
        </p:grpSpPr>
        <p:sp>
          <p:nvSpPr>
            <p:cNvPr id="596" name="スマイル 114"/>
            <p:cNvSpPr>
              <a:spLocks noChangeAspect="1" noChangeArrowheads="1"/>
            </p:cNvSpPr>
            <p:nvPr/>
          </p:nvSpPr>
          <p:spPr bwMode="auto">
            <a:xfrm>
              <a:off x="6857472" y="38974214"/>
              <a:ext cx="835819" cy="1382315"/>
            </a:xfrm>
            <a:prstGeom prst="smileyFace">
              <a:avLst>
                <a:gd name="adj" fmla="val 4653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597" name="角丸四角形 115"/>
            <p:cNvSpPr>
              <a:spLocks noChangeAspect="1" noChangeArrowheads="1"/>
            </p:cNvSpPr>
            <p:nvPr/>
          </p:nvSpPr>
          <p:spPr bwMode="auto">
            <a:xfrm>
              <a:off x="6769923" y="40356528"/>
              <a:ext cx="1010918" cy="1757363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598" name="角丸四角形 116"/>
            <p:cNvSpPr>
              <a:spLocks noChangeAspect="1" noChangeArrowheads="1"/>
            </p:cNvSpPr>
            <p:nvPr/>
          </p:nvSpPr>
          <p:spPr bwMode="auto">
            <a:xfrm rot="20072150">
              <a:off x="6244755" y="40517067"/>
              <a:ext cx="700342" cy="39499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599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7565035" y="40531728"/>
              <a:ext cx="776147" cy="40509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600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7483566" y="41031824"/>
              <a:ext cx="948333" cy="26337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601" name="グループ化 196"/>
            <p:cNvGrpSpPr>
              <a:grpSpLocks noChangeAspect="1"/>
            </p:cNvGrpSpPr>
            <p:nvPr/>
          </p:nvGrpSpPr>
          <p:grpSpPr bwMode="auto">
            <a:xfrm flipH="1">
              <a:off x="7573080" y="40932592"/>
              <a:ext cx="407194" cy="769739"/>
              <a:chOff x="22125025" y="19555869"/>
              <a:chExt cx="2171712" cy="3024737"/>
            </a:xfrm>
            <a:solidFill>
              <a:schemeClr val="accent6"/>
            </a:solidFill>
          </p:grpSpPr>
          <p:sp>
            <p:nvSpPr>
              <p:cNvPr id="602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03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04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05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06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07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608" name="角丸四角形 118"/>
            <p:cNvSpPr>
              <a:spLocks noChangeAspect="1" noChangeArrowheads="1"/>
            </p:cNvSpPr>
            <p:nvPr/>
          </p:nvSpPr>
          <p:spPr bwMode="auto">
            <a:xfrm rot="6384840" flipV="1">
              <a:off x="5971334" y="40348629"/>
              <a:ext cx="948333" cy="272856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609" name="グループ化 203"/>
            <p:cNvGrpSpPr>
              <a:grpSpLocks noChangeAspect="1"/>
            </p:cNvGrpSpPr>
            <p:nvPr/>
          </p:nvGrpSpPr>
          <p:grpSpPr bwMode="auto">
            <a:xfrm>
              <a:off x="6309071" y="39319612"/>
              <a:ext cx="426838" cy="769739"/>
              <a:chOff x="22125025" y="19555869"/>
              <a:chExt cx="2171712" cy="3024737"/>
            </a:xfrm>
            <a:solidFill>
              <a:schemeClr val="accent6"/>
            </a:solidFill>
          </p:grpSpPr>
          <p:sp>
            <p:nvSpPr>
              <p:cNvPr id="610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84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85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90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91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692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</p:grpSp>
      <p:sp>
        <p:nvSpPr>
          <p:cNvPr id="806" name="円/楕円 805"/>
          <p:cNvSpPr>
            <a:spLocks noChangeAspect="1"/>
          </p:cNvSpPr>
          <p:nvPr/>
        </p:nvSpPr>
        <p:spPr>
          <a:xfrm>
            <a:off x="9418959" y="37246022"/>
            <a:ext cx="142876" cy="1428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7" name="円/楕円 806"/>
          <p:cNvSpPr>
            <a:spLocks noChangeAspect="1"/>
          </p:cNvSpPr>
          <p:nvPr/>
        </p:nvSpPr>
        <p:spPr>
          <a:xfrm>
            <a:off x="9723759" y="37246022"/>
            <a:ext cx="142876" cy="1428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8" name="円/楕円 807"/>
          <p:cNvSpPr>
            <a:spLocks noChangeAspect="1"/>
          </p:cNvSpPr>
          <p:nvPr/>
        </p:nvSpPr>
        <p:spPr>
          <a:xfrm>
            <a:off x="10028559" y="37246022"/>
            <a:ext cx="142876" cy="1428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9" name="スマイル 114"/>
          <p:cNvSpPr>
            <a:spLocks noChangeAspect="1" noChangeArrowheads="1"/>
          </p:cNvSpPr>
          <p:nvPr/>
        </p:nvSpPr>
        <p:spPr bwMode="auto">
          <a:xfrm>
            <a:off x="11834018" y="35590138"/>
            <a:ext cx="1044774" cy="172789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810" name="角丸四角形 115"/>
          <p:cNvSpPr>
            <a:spLocks noChangeAspect="1" noChangeArrowheads="1"/>
          </p:cNvSpPr>
          <p:nvPr/>
        </p:nvSpPr>
        <p:spPr bwMode="auto">
          <a:xfrm>
            <a:off x="11923316" y="37318030"/>
            <a:ext cx="866180" cy="2196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811" name="角丸四角形 116"/>
          <p:cNvSpPr>
            <a:spLocks noChangeAspect="1" noChangeArrowheads="1"/>
          </p:cNvSpPr>
          <p:nvPr/>
        </p:nvSpPr>
        <p:spPr bwMode="auto">
          <a:xfrm rot="19067352">
            <a:off x="11367442" y="37521180"/>
            <a:ext cx="625078" cy="4710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812" name="角丸四角形 117"/>
          <p:cNvSpPr>
            <a:spLocks noChangeAspect="1" noChangeArrowheads="1"/>
          </p:cNvSpPr>
          <p:nvPr/>
        </p:nvSpPr>
        <p:spPr bwMode="auto">
          <a:xfrm rot="2310286" flipH="1">
            <a:off x="12740382" y="37474300"/>
            <a:ext cx="667494" cy="471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813" name="角丸四角形 118"/>
          <p:cNvSpPr>
            <a:spLocks noChangeAspect="1" noChangeArrowheads="1"/>
          </p:cNvSpPr>
          <p:nvPr/>
        </p:nvSpPr>
        <p:spPr bwMode="auto">
          <a:xfrm rot="18353367" flipV="1">
            <a:off x="12585466" y="38178070"/>
            <a:ext cx="1185416" cy="2522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grpSp>
        <p:nvGrpSpPr>
          <p:cNvPr id="814" name="グループ化 196"/>
          <p:cNvGrpSpPr>
            <a:grpSpLocks noChangeAspect="1"/>
          </p:cNvGrpSpPr>
          <p:nvPr/>
        </p:nvGrpSpPr>
        <p:grpSpPr bwMode="auto">
          <a:xfrm flipH="1">
            <a:off x="12728528" y="38038110"/>
            <a:ext cx="508992" cy="962174"/>
            <a:chOff x="22125025" y="19555869"/>
            <a:chExt cx="2171712" cy="3024737"/>
          </a:xfrm>
          <a:solidFill>
            <a:schemeClr val="bg1"/>
          </a:solidFill>
        </p:grpSpPr>
        <p:sp>
          <p:nvSpPr>
            <p:cNvPr id="815" name="円/楕円 146"/>
            <p:cNvSpPr>
              <a:spLocks noChangeArrowheads="1"/>
            </p:cNvSpPr>
            <p:nvPr/>
          </p:nvSpPr>
          <p:spPr bwMode="auto">
            <a:xfrm>
              <a:off x="22125025" y="20227918"/>
              <a:ext cx="2171712" cy="217171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16" name="円/楕円 147"/>
            <p:cNvSpPr>
              <a:spLocks noChangeArrowheads="1"/>
            </p:cNvSpPr>
            <p:nvPr/>
          </p:nvSpPr>
          <p:spPr bwMode="auto">
            <a:xfrm rot="484912">
              <a:off x="22921214" y="19555869"/>
              <a:ext cx="814392" cy="1085856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17" name="円/楕円 148"/>
            <p:cNvSpPr>
              <a:spLocks noChangeArrowheads="1"/>
            </p:cNvSpPr>
            <p:nvPr/>
          </p:nvSpPr>
          <p:spPr bwMode="auto">
            <a:xfrm>
              <a:off x="22306001" y="20499382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18" name="円/楕円 149"/>
            <p:cNvSpPr>
              <a:spLocks noChangeArrowheads="1"/>
            </p:cNvSpPr>
            <p:nvPr/>
          </p:nvSpPr>
          <p:spPr bwMode="auto">
            <a:xfrm>
              <a:off x="22848929" y="21766214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19" name="円/楕円 150"/>
            <p:cNvSpPr>
              <a:spLocks noChangeArrowheads="1"/>
            </p:cNvSpPr>
            <p:nvPr/>
          </p:nvSpPr>
          <p:spPr bwMode="auto">
            <a:xfrm>
              <a:off x="22486977" y="21585238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20" name="円/楕円 151"/>
            <p:cNvSpPr>
              <a:spLocks noChangeArrowheads="1"/>
            </p:cNvSpPr>
            <p:nvPr/>
          </p:nvSpPr>
          <p:spPr bwMode="auto">
            <a:xfrm>
              <a:off x="22215513" y="21042310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</p:grpSp>
      <p:sp>
        <p:nvSpPr>
          <p:cNvPr id="821" name="角丸四角形 118"/>
          <p:cNvSpPr>
            <a:spLocks noChangeAspect="1" noChangeArrowheads="1"/>
          </p:cNvSpPr>
          <p:nvPr/>
        </p:nvSpPr>
        <p:spPr bwMode="auto">
          <a:xfrm rot="6501602" flipV="1">
            <a:off x="10916936" y="37362118"/>
            <a:ext cx="1185416" cy="2522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grpSp>
        <p:nvGrpSpPr>
          <p:cNvPr id="822" name="グループ化 203"/>
          <p:cNvGrpSpPr>
            <a:grpSpLocks noChangeAspect="1"/>
          </p:cNvGrpSpPr>
          <p:nvPr/>
        </p:nvGrpSpPr>
        <p:grpSpPr bwMode="auto">
          <a:xfrm>
            <a:off x="11429880" y="36453934"/>
            <a:ext cx="533548" cy="962174"/>
            <a:chOff x="22125025" y="19555869"/>
            <a:chExt cx="2171712" cy="3024737"/>
          </a:xfrm>
          <a:solidFill>
            <a:schemeClr val="bg1"/>
          </a:solidFill>
        </p:grpSpPr>
        <p:sp>
          <p:nvSpPr>
            <p:cNvPr id="823" name="円/楕円 140"/>
            <p:cNvSpPr>
              <a:spLocks noChangeArrowheads="1"/>
            </p:cNvSpPr>
            <p:nvPr/>
          </p:nvSpPr>
          <p:spPr bwMode="auto">
            <a:xfrm>
              <a:off x="22125025" y="20227918"/>
              <a:ext cx="2171712" cy="217171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24" name="円/楕円 141"/>
            <p:cNvSpPr>
              <a:spLocks noChangeArrowheads="1"/>
            </p:cNvSpPr>
            <p:nvPr/>
          </p:nvSpPr>
          <p:spPr bwMode="auto">
            <a:xfrm rot="484912">
              <a:off x="22921214" y="19555869"/>
              <a:ext cx="814392" cy="1085856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25" name="円/楕円 142"/>
            <p:cNvSpPr>
              <a:spLocks noChangeArrowheads="1"/>
            </p:cNvSpPr>
            <p:nvPr/>
          </p:nvSpPr>
          <p:spPr bwMode="auto">
            <a:xfrm>
              <a:off x="22306001" y="20499382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26" name="円/楕円 143"/>
            <p:cNvSpPr>
              <a:spLocks noChangeArrowheads="1"/>
            </p:cNvSpPr>
            <p:nvPr/>
          </p:nvSpPr>
          <p:spPr bwMode="auto">
            <a:xfrm>
              <a:off x="22848929" y="21766214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27" name="円/楕円 144"/>
            <p:cNvSpPr>
              <a:spLocks noChangeArrowheads="1"/>
            </p:cNvSpPr>
            <p:nvPr/>
          </p:nvSpPr>
          <p:spPr bwMode="auto">
            <a:xfrm>
              <a:off x="22486977" y="21585238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28" name="円/楕円 145"/>
            <p:cNvSpPr>
              <a:spLocks noChangeArrowheads="1"/>
            </p:cNvSpPr>
            <p:nvPr/>
          </p:nvSpPr>
          <p:spPr bwMode="auto">
            <a:xfrm>
              <a:off x="22215513" y="21042310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</p:grpSp>
      <p:sp>
        <p:nvSpPr>
          <p:cNvPr id="830" name="上矢印 829"/>
          <p:cNvSpPr>
            <a:spLocks noChangeAspect="1"/>
          </p:cNvSpPr>
          <p:nvPr/>
        </p:nvSpPr>
        <p:spPr>
          <a:xfrm>
            <a:off x="11059220" y="36885982"/>
            <a:ext cx="576064" cy="1728192"/>
          </a:xfrm>
          <a:prstGeom prst="upArrow">
            <a:avLst>
              <a:gd name="adj1" fmla="val 46651"/>
              <a:gd name="adj2" fmla="val 70408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2" name="上矢印 831"/>
          <p:cNvSpPr>
            <a:spLocks noChangeAspect="1"/>
          </p:cNvSpPr>
          <p:nvPr/>
        </p:nvSpPr>
        <p:spPr>
          <a:xfrm>
            <a:off x="11779300" y="37174014"/>
            <a:ext cx="576064" cy="1440160"/>
          </a:xfrm>
          <a:prstGeom prst="upArrow">
            <a:avLst>
              <a:gd name="adj1" fmla="val 46651"/>
              <a:gd name="adj2" fmla="val 70408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3" name="上矢印 832"/>
          <p:cNvSpPr>
            <a:spLocks noChangeAspect="1"/>
          </p:cNvSpPr>
          <p:nvPr/>
        </p:nvSpPr>
        <p:spPr>
          <a:xfrm>
            <a:off x="11563276" y="36597950"/>
            <a:ext cx="576064" cy="2016224"/>
          </a:xfrm>
          <a:prstGeom prst="upArrow">
            <a:avLst>
              <a:gd name="adj1" fmla="val 46651"/>
              <a:gd name="adj2" fmla="val 7040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4" name="上矢印 833"/>
          <p:cNvSpPr>
            <a:spLocks noChangeAspect="1"/>
          </p:cNvSpPr>
          <p:nvPr/>
        </p:nvSpPr>
        <p:spPr>
          <a:xfrm rot="856376">
            <a:off x="11407466" y="36929636"/>
            <a:ext cx="570507" cy="1728192"/>
          </a:xfrm>
          <a:prstGeom prst="upArrow">
            <a:avLst>
              <a:gd name="adj1" fmla="val 46651"/>
              <a:gd name="adj2" fmla="val 7040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5" name="テキスト ボックス 834"/>
          <p:cNvSpPr txBox="1"/>
          <p:nvPr/>
        </p:nvSpPr>
        <p:spPr>
          <a:xfrm>
            <a:off x="0" y="34941766"/>
            <a:ext cx="3835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rgbClr val="FF0000"/>
                </a:solidFill>
              </a:rPr>
              <a:t>Real samples</a:t>
            </a:r>
          </a:p>
        </p:txBody>
      </p:sp>
      <p:sp>
        <p:nvSpPr>
          <p:cNvPr id="836" name="テキスト ボックス 835"/>
          <p:cNvSpPr txBox="1"/>
          <p:nvPr/>
        </p:nvSpPr>
        <p:spPr>
          <a:xfrm>
            <a:off x="5562923" y="34869758"/>
            <a:ext cx="4515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accent1"/>
                </a:solidFill>
              </a:rPr>
              <a:t>Virtual samples</a:t>
            </a:r>
          </a:p>
        </p:txBody>
      </p:sp>
      <p:sp>
        <p:nvSpPr>
          <p:cNvPr id="837" name="右矢印 836"/>
          <p:cNvSpPr>
            <a:spLocks noChangeAspect="1"/>
          </p:cNvSpPr>
          <p:nvPr/>
        </p:nvSpPr>
        <p:spPr>
          <a:xfrm>
            <a:off x="10315451" y="36669958"/>
            <a:ext cx="720080" cy="2447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51" name="正方形/長方形 850"/>
          <p:cNvSpPr/>
          <p:nvPr/>
        </p:nvSpPr>
        <p:spPr>
          <a:xfrm>
            <a:off x="14563923" y="20684182"/>
            <a:ext cx="6336704" cy="1944216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52" name="Oval 4"/>
          <p:cNvSpPr>
            <a:spLocks noChangeAspect="1" noChangeArrowheads="1"/>
          </p:cNvSpPr>
          <p:nvPr/>
        </p:nvSpPr>
        <p:spPr bwMode="auto">
          <a:xfrm>
            <a:off x="16940187" y="37246022"/>
            <a:ext cx="1438276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853" name="AutoShape 6"/>
          <p:cNvSpPr>
            <a:spLocks noChangeAspect="1" noChangeArrowheads="1"/>
          </p:cNvSpPr>
          <p:nvPr/>
        </p:nvSpPr>
        <p:spPr bwMode="auto">
          <a:xfrm>
            <a:off x="17303773" y="36628038"/>
            <a:ext cx="644526" cy="762000"/>
          </a:xfrm>
          <a:custGeom>
            <a:avLst/>
            <a:gdLst>
              <a:gd name="T0" fmla="*/ 520451931 w 21600"/>
              <a:gd name="T1" fmla="*/ 389537 h 21600"/>
              <a:gd name="T2" fmla="*/ 172626022 w 21600"/>
              <a:gd name="T3" fmla="*/ 1741081881 h 21600"/>
              <a:gd name="T4" fmla="*/ 521936250 w 21600"/>
              <a:gd name="T5" fmla="*/ 105802991 h 21600"/>
              <a:gd name="T6" fmla="*/ 1037186619 w 21600"/>
              <a:gd name="T7" fmla="*/ 1908839225 h 21600"/>
              <a:gd name="T8" fmla="*/ 810256019 w 21600"/>
              <a:gd name="T9" fmla="*/ 1937106593 h 21600"/>
              <a:gd name="T10" fmla="*/ 795789519 w 21600"/>
              <a:gd name="T11" fmla="*/ 149375370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88" y="17215"/>
                </a:moveTo>
                <a:cubicBezTo>
                  <a:pt x="19649" y="15442"/>
                  <a:pt x="20510" y="13161"/>
                  <a:pt x="20510" y="10800"/>
                </a:cubicBezTo>
                <a:cubicBezTo>
                  <a:pt x="20510" y="5437"/>
                  <a:pt x="16162" y="1090"/>
                  <a:pt x="10800" y="1090"/>
                </a:cubicBezTo>
                <a:cubicBezTo>
                  <a:pt x="5437" y="1090"/>
                  <a:pt x="1090" y="5437"/>
                  <a:pt x="1090" y="10800"/>
                </a:cubicBezTo>
                <a:cubicBezTo>
                  <a:pt x="1089" y="13345"/>
                  <a:pt x="2089" y="15788"/>
                  <a:pt x="3873" y="17604"/>
                </a:cubicBezTo>
                <a:lnTo>
                  <a:pt x="3095" y="18368"/>
                </a:lnTo>
                <a:cubicBezTo>
                  <a:pt x="1111" y="16349"/>
                  <a:pt x="0" y="1363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426"/>
                  <a:pt x="20642" y="15963"/>
                  <a:pt x="18906" y="17935"/>
                </a:cubicBezTo>
                <a:lnTo>
                  <a:pt x="20933" y="19719"/>
                </a:lnTo>
                <a:lnTo>
                  <a:pt x="16353" y="20011"/>
                </a:lnTo>
                <a:lnTo>
                  <a:pt x="16061" y="15431"/>
                </a:lnTo>
                <a:lnTo>
                  <a:pt x="18088" y="17215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54" name="Oval 11"/>
          <p:cNvSpPr>
            <a:spLocks noChangeAspect="1" noChangeArrowheads="1"/>
          </p:cNvSpPr>
          <p:nvPr/>
        </p:nvSpPr>
        <p:spPr bwMode="auto">
          <a:xfrm>
            <a:off x="15498737" y="37588922"/>
            <a:ext cx="720726" cy="72072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855" name="Line 12"/>
          <p:cNvSpPr>
            <a:spLocks noChangeAspect="1" noChangeShapeType="1"/>
          </p:cNvSpPr>
          <p:nvPr/>
        </p:nvSpPr>
        <p:spPr bwMode="auto">
          <a:xfrm>
            <a:off x="16219463" y="37966748"/>
            <a:ext cx="774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6" name="Line 12"/>
          <p:cNvSpPr>
            <a:spLocks noChangeAspect="1" noChangeShapeType="1"/>
          </p:cNvSpPr>
          <p:nvPr/>
        </p:nvSpPr>
        <p:spPr bwMode="auto">
          <a:xfrm>
            <a:off x="18380347" y="37966102"/>
            <a:ext cx="774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7" name="Oval 11"/>
          <p:cNvSpPr>
            <a:spLocks noChangeAspect="1" noChangeArrowheads="1"/>
          </p:cNvSpPr>
          <p:nvPr/>
        </p:nvSpPr>
        <p:spPr bwMode="auto">
          <a:xfrm>
            <a:off x="19100427" y="37534054"/>
            <a:ext cx="720726" cy="72072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cxnSp>
        <p:nvCxnSpPr>
          <p:cNvPr id="859" name="直線コネクタ 858"/>
          <p:cNvCxnSpPr>
            <a:cxnSpLocks noChangeAspect="1"/>
          </p:cNvCxnSpPr>
          <p:nvPr/>
        </p:nvCxnSpPr>
        <p:spPr>
          <a:xfrm>
            <a:off x="450355" y="33789638"/>
            <a:ext cx="2513079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2" name="スマイル 114"/>
          <p:cNvSpPr>
            <a:spLocks noChangeAspect="1" noChangeArrowheads="1"/>
          </p:cNvSpPr>
          <p:nvPr/>
        </p:nvSpPr>
        <p:spPr bwMode="auto">
          <a:xfrm>
            <a:off x="21980747" y="35733854"/>
            <a:ext cx="1044774" cy="1727894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863" name="角丸四角形 115"/>
          <p:cNvSpPr>
            <a:spLocks noChangeAspect="1" noChangeArrowheads="1"/>
          </p:cNvSpPr>
          <p:nvPr/>
        </p:nvSpPr>
        <p:spPr bwMode="auto">
          <a:xfrm>
            <a:off x="22070045" y="37461746"/>
            <a:ext cx="866180" cy="2196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864" name="角丸四角形 116"/>
          <p:cNvSpPr>
            <a:spLocks noChangeAspect="1" noChangeArrowheads="1"/>
          </p:cNvSpPr>
          <p:nvPr/>
        </p:nvSpPr>
        <p:spPr bwMode="auto">
          <a:xfrm rot="19067352">
            <a:off x="21514171" y="37664896"/>
            <a:ext cx="625078" cy="4710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865" name="角丸四角形 117"/>
          <p:cNvSpPr>
            <a:spLocks noChangeAspect="1" noChangeArrowheads="1"/>
          </p:cNvSpPr>
          <p:nvPr/>
        </p:nvSpPr>
        <p:spPr bwMode="auto">
          <a:xfrm rot="2310286" flipH="1">
            <a:off x="22887111" y="37618016"/>
            <a:ext cx="667494" cy="471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sp>
        <p:nvSpPr>
          <p:cNvPr id="866" name="角丸四角形 118"/>
          <p:cNvSpPr>
            <a:spLocks noChangeAspect="1" noChangeArrowheads="1"/>
          </p:cNvSpPr>
          <p:nvPr/>
        </p:nvSpPr>
        <p:spPr bwMode="auto">
          <a:xfrm rot="18353367" flipV="1">
            <a:off x="22732195" y="38321786"/>
            <a:ext cx="1185416" cy="2522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grpSp>
        <p:nvGrpSpPr>
          <p:cNvPr id="867" name="グループ化 196"/>
          <p:cNvGrpSpPr>
            <a:grpSpLocks noChangeAspect="1"/>
          </p:cNvGrpSpPr>
          <p:nvPr/>
        </p:nvGrpSpPr>
        <p:grpSpPr bwMode="auto">
          <a:xfrm flipH="1">
            <a:off x="22875257" y="38181826"/>
            <a:ext cx="508992" cy="962174"/>
            <a:chOff x="22125025" y="19555869"/>
            <a:chExt cx="2171712" cy="3024737"/>
          </a:xfrm>
          <a:solidFill>
            <a:schemeClr val="bg1"/>
          </a:solidFill>
        </p:grpSpPr>
        <p:sp>
          <p:nvSpPr>
            <p:cNvPr id="868" name="円/楕円 146"/>
            <p:cNvSpPr>
              <a:spLocks noChangeArrowheads="1"/>
            </p:cNvSpPr>
            <p:nvPr/>
          </p:nvSpPr>
          <p:spPr bwMode="auto">
            <a:xfrm>
              <a:off x="22125025" y="20227918"/>
              <a:ext cx="2171712" cy="217171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69" name="円/楕円 147"/>
            <p:cNvSpPr>
              <a:spLocks noChangeArrowheads="1"/>
            </p:cNvSpPr>
            <p:nvPr/>
          </p:nvSpPr>
          <p:spPr bwMode="auto">
            <a:xfrm rot="484912">
              <a:off x="22921214" y="19555869"/>
              <a:ext cx="814392" cy="1085856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70" name="円/楕円 148"/>
            <p:cNvSpPr>
              <a:spLocks noChangeArrowheads="1"/>
            </p:cNvSpPr>
            <p:nvPr/>
          </p:nvSpPr>
          <p:spPr bwMode="auto">
            <a:xfrm>
              <a:off x="22306001" y="20499382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71" name="円/楕円 149"/>
            <p:cNvSpPr>
              <a:spLocks noChangeArrowheads="1"/>
            </p:cNvSpPr>
            <p:nvPr/>
          </p:nvSpPr>
          <p:spPr bwMode="auto">
            <a:xfrm>
              <a:off x="22848929" y="21766214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72" name="円/楕円 150"/>
            <p:cNvSpPr>
              <a:spLocks noChangeArrowheads="1"/>
            </p:cNvSpPr>
            <p:nvPr/>
          </p:nvSpPr>
          <p:spPr bwMode="auto">
            <a:xfrm>
              <a:off x="22486977" y="21585238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73" name="円/楕円 151"/>
            <p:cNvSpPr>
              <a:spLocks noChangeArrowheads="1"/>
            </p:cNvSpPr>
            <p:nvPr/>
          </p:nvSpPr>
          <p:spPr bwMode="auto">
            <a:xfrm>
              <a:off x="22215513" y="21042310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</p:grpSp>
      <p:sp>
        <p:nvSpPr>
          <p:cNvPr id="874" name="角丸四角形 118"/>
          <p:cNvSpPr>
            <a:spLocks noChangeAspect="1" noChangeArrowheads="1"/>
          </p:cNvSpPr>
          <p:nvPr/>
        </p:nvSpPr>
        <p:spPr bwMode="auto">
          <a:xfrm rot="6501602" flipV="1">
            <a:off x="21063665" y="37505834"/>
            <a:ext cx="1185416" cy="2522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pPr defTabSz="2936647"/>
            <a:endParaRPr lang="ja-JP" altLang="en-US" sz="3100" dirty="0">
              <a:latin typeface="Arial" pitchFamily="34" charset="0"/>
              <a:ea typeface="ＭＳ ゴシック" pitchFamily="49" charset="-128"/>
            </a:endParaRPr>
          </a:p>
        </p:txBody>
      </p:sp>
      <p:grpSp>
        <p:nvGrpSpPr>
          <p:cNvPr id="875" name="グループ化 203"/>
          <p:cNvGrpSpPr>
            <a:grpSpLocks noChangeAspect="1"/>
          </p:cNvGrpSpPr>
          <p:nvPr/>
        </p:nvGrpSpPr>
        <p:grpSpPr bwMode="auto">
          <a:xfrm>
            <a:off x="21576609" y="36597650"/>
            <a:ext cx="533548" cy="962174"/>
            <a:chOff x="22125025" y="19555869"/>
            <a:chExt cx="2171712" cy="3024737"/>
          </a:xfrm>
          <a:solidFill>
            <a:schemeClr val="bg1"/>
          </a:solidFill>
        </p:grpSpPr>
        <p:sp>
          <p:nvSpPr>
            <p:cNvPr id="876" name="円/楕円 140"/>
            <p:cNvSpPr>
              <a:spLocks noChangeArrowheads="1"/>
            </p:cNvSpPr>
            <p:nvPr/>
          </p:nvSpPr>
          <p:spPr bwMode="auto">
            <a:xfrm>
              <a:off x="22125025" y="20227918"/>
              <a:ext cx="2171712" cy="217171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77" name="円/楕円 141"/>
            <p:cNvSpPr>
              <a:spLocks noChangeArrowheads="1"/>
            </p:cNvSpPr>
            <p:nvPr/>
          </p:nvSpPr>
          <p:spPr bwMode="auto">
            <a:xfrm rot="484912">
              <a:off x="22921214" y="19555869"/>
              <a:ext cx="814392" cy="1085856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78" name="円/楕円 142"/>
            <p:cNvSpPr>
              <a:spLocks noChangeArrowheads="1"/>
            </p:cNvSpPr>
            <p:nvPr/>
          </p:nvSpPr>
          <p:spPr bwMode="auto">
            <a:xfrm>
              <a:off x="22306001" y="20499382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79" name="円/楕円 143"/>
            <p:cNvSpPr>
              <a:spLocks noChangeArrowheads="1"/>
            </p:cNvSpPr>
            <p:nvPr/>
          </p:nvSpPr>
          <p:spPr bwMode="auto">
            <a:xfrm>
              <a:off x="22848929" y="21766214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80" name="円/楕円 144"/>
            <p:cNvSpPr>
              <a:spLocks noChangeArrowheads="1"/>
            </p:cNvSpPr>
            <p:nvPr/>
          </p:nvSpPr>
          <p:spPr bwMode="auto">
            <a:xfrm>
              <a:off x="22486977" y="21585238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881" name="円/楕円 145"/>
            <p:cNvSpPr>
              <a:spLocks noChangeArrowheads="1"/>
            </p:cNvSpPr>
            <p:nvPr/>
          </p:nvSpPr>
          <p:spPr bwMode="auto">
            <a:xfrm>
              <a:off x="22215513" y="21042310"/>
              <a:ext cx="814392" cy="814392"/>
            </a:xfrm>
            <a:prstGeom prst="ellipse">
              <a:avLst/>
            </a:prstGeom>
            <a:grp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2936647"/>
              <a:endParaRPr lang="ja-JP" altLang="en-US" sz="3100" dirty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</a:endParaRPr>
            </a:p>
          </p:txBody>
        </p:sp>
      </p:grpSp>
      <p:sp>
        <p:nvSpPr>
          <p:cNvPr id="882" name="上矢印 881"/>
          <p:cNvSpPr>
            <a:spLocks noChangeAspect="1"/>
          </p:cNvSpPr>
          <p:nvPr/>
        </p:nvSpPr>
        <p:spPr>
          <a:xfrm>
            <a:off x="21205949" y="37029698"/>
            <a:ext cx="576064" cy="1728192"/>
          </a:xfrm>
          <a:prstGeom prst="upArrow">
            <a:avLst>
              <a:gd name="adj1" fmla="val 46651"/>
              <a:gd name="adj2" fmla="val 70408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3" name="上矢印 882"/>
          <p:cNvSpPr>
            <a:spLocks noChangeAspect="1"/>
          </p:cNvSpPr>
          <p:nvPr/>
        </p:nvSpPr>
        <p:spPr>
          <a:xfrm>
            <a:off x="21926029" y="37317730"/>
            <a:ext cx="576064" cy="1440160"/>
          </a:xfrm>
          <a:prstGeom prst="upArrow">
            <a:avLst>
              <a:gd name="adj1" fmla="val 46651"/>
              <a:gd name="adj2" fmla="val 70408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4" name="上矢印 883"/>
          <p:cNvSpPr>
            <a:spLocks noChangeAspect="1"/>
          </p:cNvSpPr>
          <p:nvPr/>
        </p:nvSpPr>
        <p:spPr>
          <a:xfrm>
            <a:off x="21710005" y="36741666"/>
            <a:ext cx="576064" cy="2016224"/>
          </a:xfrm>
          <a:prstGeom prst="upArrow">
            <a:avLst>
              <a:gd name="adj1" fmla="val 46651"/>
              <a:gd name="adj2" fmla="val 7040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5" name="上矢印 884"/>
          <p:cNvSpPr>
            <a:spLocks noChangeAspect="1"/>
          </p:cNvSpPr>
          <p:nvPr/>
        </p:nvSpPr>
        <p:spPr>
          <a:xfrm rot="856376">
            <a:off x="21554195" y="37073352"/>
            <a:ext cx="570507" cy="1728192"/>
          </a:xfrm>
          <a:prstGeom prst="upArrow">
            <a:avLst>
              <a:gd name="adj1" fmla="val 46651"/>
              <a:gd name="adj2" fmla="val 7040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6" name="上矢印 885"/>
          <p:cNvSpPr>
            <a:spLocks noChangeAspect="1"/>
          </p:cNvSpPr>
          <p:nvPr/>
        </p:nvSpPr>
        <p:spPr>
          <a:xfrm>
            <a:off x="21620707" y="37462046"/>
            <a:ext cx="576064" cy="1296144"/>
          </a:xfrm>
          <a:prstGeom prst="upArrow">
            <a:avLst>
              <a:gd name="adj1" fmla="val 46651"/>
              <a:gd name="adj2" fmla="val 7040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7" name="テキスト ボックス 886"/>
          <p:cNvSpPr txBox="1"/>
          <p:nvPr/>
        </p:nvSpPr>
        <p:spPr>
          <a:xfrm>
            <a:off x="19676491" y="3897421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 smtClean="0">
                <a:solidFill>
                  <a:srgbClr val="FF0000"/>
                </a:solidFill>
              </a:rPr>
              <a:t>High likelihood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888" name="AutoShape 99"/>
          <p:cNvSpPr>
            <a:spLocks noChangeAspect="1" noChangeArrowheads="1"/>
          </p:cNvSpPr>
          <p:nvPr/>
        </p:nvSpPr>
        <p:spPr bwMode="auto">
          <a:xfrm>
            <a:off x="24501027" y="31269358"/>
            <a:ext cx="1584176" cy="1719808"/>
          </a:xfrm>
          <a:prstGeom prst="leftArrow">
            <a:avLst>
              <a:gd name="adj1" fmla="val 61769"/>
              <a:gd name="adj2" fmla="val 66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631" name="Text Box 5"/>
          <p:cNvSpPr txBox="1">
            <a:spLocks noChangeArrowheads="1"/>
          </p:cNvSpPr>
          <p:nvPr/>
        </p:nvSpPr>
        <p:spPr bwMode="auto">
          <a:xfrm>
            <a:off x="5335515" y="3186238"/>
            <a:ext cx="249444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176713"/>
            <a:r>
              <a:rPr lang="en-US" altLang="ja-JP" sz="5400" dirty="0"/>
              <a:t>Tadashi Matsuo, Yoshiaki </a:t>
            </a:r>
            <a:r>
              <a:rPr lang="en-US" altLang="ja-JP" sz="5400" dirty="0" err="1"/>
              <a:t>Shirai</a:t>
            </a:r>
            <a:r>
              <a:rPr lang="en-US" altLang="ja-JP" sz="5400" dirty="0"/>
              <a:t>, </a:t>
            </a:r>
            <a:r>
              <a:rPr lang="en-US" altLang="ja-JP" sz="5400" dirty="0" err="1"/>
              <a:t>Nobutaka</a:t>
            </a:r>
            <a:r>
              <a:rPr lang="en-US" altLang="ja-JP" sz="5400" dirty="0"/>
              <a:t> Shimada </a:t>
            </a:r>
          </a:p>
          <a:p>
            <a:pPr defTabSz="4176713"/>
            <a:r>
              <a:rPr lang="en-US" altLang="ja-JP" sz="5400" dirty="0" err="1"/>
              <a:t>Ritsumeikan</a:t>
            </a:r>
            <a:r>
              <a:rPr lang="en-US" altLang="ja-JP" sz="5400" dirty="0"/>
              <a:t> University/Department of Human and Computer Intelligence, Shiga, Japan </a:t>
            </a:r>
          </a:p>
        </p:txBody>
      </p:sp>
      <p:sp>
        <p:nvSpPr>
          <p:cNvPr id="683" name="Text Box 85"/>
          <p:cNvSpPr txBox="1">
            <a:spLocks noChangeArrowheads="1"/>
          </p:cNvSpPr>
          <p:nvPr/>
        </p:nvSpPr>
        <p:spPr bwMode="auto">
          <a:xfrm>
            <a:off x="666379" y="5346478"/>
            <a:ext cx="12725400" cy="144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9" rIns="91397" bIns="45699">
            <a:spAutoFit/>
          </a:bodyPr>
          <a:lstStyle/>
          <a:p>
            <a:pPr defTabSz="4176713"/>
            <a:r>
              <a:rPr lang="en-US" altLang="ja-JP" sz="8800" b="1" dirty="0" smtClean="0"/>
              <a:t>1. Recognition </a:t>
            </a:r>
            <a:r>
              <a:rPr lang="en-US" altLang="ja-JP" sz="8800" b="1" dirty="0"/>
              <a:t>with HMM</a:t>
            </a:r>
          </a:p>
        </p:txBody>
      </p:sp>
      <p:sp>
        <p:nvSpPr>
          <p:cNvPr id="687" name="Oval 94"/>
          <p:cNvSpPr>
            <a:spLocks noChangeArrowheads="1"/>
          </p:cNvSpPr>
          <p:nvPr/>
        </p:nvSpPr>
        <p:spPr bwMode="auto">
          <a:xfrm>
            <a:off x="12610232" y="10611074"/>
            <a:ext cx="179387" cy="177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3" name="Oval 95"/>
          <p:cNvSpPr>
            <a:spLocks noChangeArrowheads="1"/>
          </p:cNvSpPr>
          <p:nvPr/>
        </p:nvSpPr>
        <p:spPr bwMode="auto">
          <a:xfrm>
            <a:off x="12610232" y="10877774"/>
            <a:ext cx="179387" cy="1793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5" name="Oval 96"/>
          <p:cNvSpPr>
            <a:spLocks noChangeArrowheads="1"/>
          </p:cNvSpPr>
          <p:nvPr/>
        </p:nvSpPr>
        <p:spPr bwMode="auto">
          <a:xfrm>
            <a:off x="12610232" y="11146062"/>
            <a:ext cx="179387" cy="177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696" name="Picture 99" descr="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244" y="8082187"/>
            <a:ext cx="2012950" cy="2516187"/>
          </a:xfrm>
          <a:prstGeom prst="rect">
            <a:avLst/>
          </a:prstGeom>
          <a:noFill/>
        </p:spPr>
      </p:pic>
      <p:pic>
        <p:nvPicPr>
          <p:cNvPr id="697" name="Picture 100" descr="5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969" y="8082187"/>
            <a:ext cx="2014538" cy="2516187"/>
          </a:xfrm>
          <a:prstGeom prst="rect">
            <a:avLst/>
          </a:prstGeom>
          <a:noFill/>
        </p:spPr>
      </p:pic>
      <p:pic>
        <p:nvPicPr>
          <p:cNvPr id="698" name="Picture 105" descr="anim000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057" y="8082187"/>
            <a:ext cx="2014537" cy="2516187"/>
          </a:xfrm>
          <a:prstGeom prst="rect">
            <a:avLst/>
          </a:prstGeom>
          <a:noFill/>
        </p:spPr>
      </p:pic>
      <p:pic>
        <p:nvPicPr>
          <p:cNvPr id="699" name="Picture 106" descr="anim0000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27369" y="8086949"/>
            <a:ext cx="2014538" cy="2516188"/>
          </a:xfrm>
          <a:prstGeom prst="rect">
            <a:avLst/>
          </a:prstGeom>
          <a:noFill/>
        </p:spPr>
      </p:pic>
      <p:sp>
        <p:nvSpPr>
          <p:cNvPr id="700" name="AutoShape 109"/>
          <p:cNvSpPr>
            <a:spLocks noChangeArrowheads="1"/>
          </p:cNvSpPr>
          <p:nvPr/>
        </p:nvSpPr>
        <p:spPr bwMode="auto">
          <a:xfrm>
            <a:off x="21547857" y="6837587"/>
            <a:ext cx="7200900" cy="1439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397" tIns="45699" rIns="91397" bIns="45699" anchor="ctr"/>
          <a:lstStyle/>
          <a:p>
            <a:pPr algn="ctr" defTabSz="4176713"/>
            <a:r>
              <a:rPr lang="en-US" altLang="ja-JP" sz="4800" b="1"/>
              <a:t>Take the model with the largest likelihood</a:t>
            </a:r>
          </a:p>
        </p:txBody>
      </p:sp>
      <p:sp>
        <p:nvSpPr>
          <p:cNvPr id="701" name="Text Box 126"/>
          <p:cNvSpPr txBox="1">
            <a:spLocks noChangeArrowheads="1"/>
          </p:cNvSpPr>
          <p:nvPr/>
        </p:nvSpPr>
        <p:spPr bwMode="auto">
          <a:xfrm>
            <a:off x="13627819" y="5202462"/>
            <a:ext cx="6623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algn="ctr"/>
            <a:r>
              <a:rPr lang="en-US" altLang="ja-JP" sz="5400" b="1">
                <a:solidFill>
                  <a:srgbClr val="FF0000"/>
                </a:solidFill>
              </a:rPr>
              <a:t>Calculate likelihood</a:t>
            </a:r>
          </a:p>
        </p:txBody>
      </p:sp>
      <p:sp>
        <p:nvSpPr>
          <p:cNvPr id="702" name="AutoShape 151"/>
          <p:cNvSpPr>
            <a:spLocks noChangeArrowheads="1"/>
          </p:cNvSpPr>
          <p:nvPr/>
        </p:nvSpPr>
        <p:spPr bwMode="auto">
          <a:xfrm>
            <a:off x="13267457" y="9883999"/>
            <a:ext cx="7561262" cy="11668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3" name="Rectangle 152"/>
          <p:cNvSpPr>
            <a:spLocks noChangeArrowheads="1"/>
          </p:cNvSpPr>
          <p:nvPr/>
        </p:nvSpPr>
        <p:spPr bwMode="auto">
          <a:xfrm>
            <a:off x="12907094" y="10603137"/>
            <a:ext cx="8281988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4" name="AutoShape 156"/>
          <p:cNvSpPr>
            <a:spLocks noChangeArrowheads="1"/>
          </p:cNvSpPr>
          <p:nvPr/>
        </p:nvSpPr>
        <p:spPr bwMode="auto">
          <a:xfrm>
            <a:off x="665882" y="7723412"/>
            <a:ext cx="5400675" cy="36004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5" name="Line 160"/>
          <p:cNvSpPr>
            <a:spLocks noChangeShapeType="1"/>
          </p:cNvSpPr>
          <p:nvPr/>
        </p:nvSpPr>
        <p:spPr bwMode="auto">
          <a:xfrm flipV="1">
            <a:off x="12187957" y="8802912"/>
            <a:ext cx="1079500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06" name="Text Box 162"/>
          <p:cNvSpPr txBox="1">
            <a:spLocks noChangeArrowheads="1"/>
          </p:cNvSpPr>
          <p:nvPr/>
        </p:nvSpPr>
        <p:spPr bwMode="auto">
          <a:xfrm>
            <a:off x="4304432" y="6448649"/>
            <a:ext cx="4641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5400"/>
              <a:t>Extract feature</a:t>
            </a:r>
          </a:p>
        </p:txBody>
      </p:sp>
      <p:sp>
        <p:nvSpPr>
          <p:cNvPr id="707" name="AutoShape 127"/>
          <p:cNvSpPr>
            <a:spLocks noChangeArrowheads="1"/>
          </p:cNvSpPr>
          <p:nvPr/>
        </p:nvSpPr>
        <p:spPr bwMode="auto">
          <a:xfrm>
            <a:off x="13267457" y="8083774"/>
            <a:ext cx="7561262" cy="18002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8" name="Text Box 131"/>
          <p:cNvSpPr txBox="1">
            <a:spLocks noChangeArrowheads="1"/>
          </p:cNvSpPr>
          <p:nvPr/>
        </p:nvSpPr>
        <p:spPr bwMode="auto">
          <a:xfrm>
            <a:off x="13843719" y="9239474"/>
            <a:ext cx="1300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sz="1600" b="1"/>
              <a:t>Raise</a:t>
            </a:r>
          </a:p>
          <a:p>
            <a:pPr defTabSz="4176713"/>
            <a:r>
              <a:rPr lang="en-US" altLang="ja-JP" sz="1600" b="1"/>
              <a:t>Both hands</a:t>
            </a:r>
          </a:p>
        </p:txBody>
      </p:sp>
      <p:sp>
        <p:nvSpPr>
          <p:cNvPr id="709" name="Text Box 134"/>
          <p:cNvSpPr txBox="1">
            <a:spLocks noChangeArrowheads="1"/>
          </p:cNvSpPr>
          <p:nvPr/>
        </p:nvSpPr>
        <p:spPr bwMode="auto">
          <a:xfrm>
            <a:off x="15788407" y="9248999"/>
            <a:ext cx="871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sz="1600" b="1"/>
              <a:t>Spread</a:t>
            </a:r>
          </a:p>
          <a:p>
            <a:pPr defTabSz="4176713"/>
            <a:r>
              <a:rPr lang="en-US" altLang="ja-JP" sz="1600" b="1"/>
              <a:t>hands</a:t>
            </a:r>
          </a:p>
        </p:txBody>
      </p:sp>
      <p:sp>
        <p:nvSpPr>
          <p:cNvPr id="710" name="Text Box 137"/>
          <p:cNvSpPr txBox="1">
            <a:spLocks noChangeArrowheads="1"/>
          </p:cNvSpPr>
          <p:nvPr/>
        </p:nvSpPr>
        <p:spPr bwMode="auto">
          <a:xfrm>
            <a:off x="17342569" y="9212487"/>
            <a:ext cx="1085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sz="3200" b="1"/>
              <a:t>Stop</a:t>
            </a:r>
          </a:p>
        </p:txBody>
      </p:sp>
      <p:sp>
        <p:nvSpPr>
          <p:cNvPr id="711" name="Text Box 146"/>
          <p:cNvSpPr txBox="1">
            <a:spLocks noChangeArrowheads="1"/>
          </p:cNvSpPr>
          <p:nvPr/>
        </p:nvSpPr>
        <p:spPr bwMode="auto">
          <a:xfrm>
            <a:off x="19212644" y="9201374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sz="1800" b="1"/>
              <a:t>Lower</a:t>
            </a:r>
          </a:p>
          <a:p>
            <a:pPr defTabSz="4176713"/>
            <a:r>
              <a:rPr lang="en-US" altLang="ja-JP" sz="1800" b="1"/>
              <a:t>hands</a:t>
            </a:r>
          </a:p>
        </p:txBody>
      </p:sp>
      <p:grpSp>
        <p:nvGrpSpPr>
          <p:cNvPr id="712" name="Group 748"/>
          <p:cNvGrpSpPr>
            <a:grpSpLocks/>
          </p:cNvGrpSpPr>
          <p:nvPr/>
        </p:nvGrpSpPr>
        <p:grpSpPr bwMode="auto">
          <a:xfrm>
            <a:off x="13267457" y="8802912"/>
            <a:ext cx="7561262" cy="1081087"/>
            <a:chOff x="9083" y="7359"/>
            <a:chExt cx="6011" cy="961"/>
          </a:xfrm>
        </p:grpSpPr>
        <p:sp>
          <p:nvSpPr>
            <p:cNvPr id="713" name="Oval 130"/>
            <p:cNvSpPr>
              <a:spLocks noChangeArrowheads="1"/>
            </p:cNvSpPr>
            <p:nvPr/>
          </p:nvSpPr>
          <p:spPr bwMode="auto">
            <a:xfrm>
              <a:off x="9537" y="7698"/>
              <a:ext cx="1020" cy="6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4" name="Line 132"/>
            <p:cNvSpPr>
              <a:spLocks noChangeShapeType="1"/>
            </p:cNvSpPr>
            <p:nvPr/>
          </p:nvSpPr>
          <p:spPr bwMode="auto">
            <a:xfrm>
              <a:off x="10558" y="8038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5" name="Oval 133"/>
            <p:cNvSpPr>
              <a:spLocks noChangeArrowheads="1"/>
            </p:cNvSpPr>
            <p:nvPr/>
          </p:nvSpPr>
          <p:spPr bwMode="auto">
            <a:xfrm>
              <a:off x="10897" y="7698"/>
              <a:ext cx="1020" cy="6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" name="Line 135"/>
            <p:cNvSpPr>
              <a:spLocks noChangeShapeType="1"/>
            </p:cNvSpPr>
            <p:nvPr/>
          </p:nvSpPr>
          <p:spPr bwMode="auto">
            <a:xfrm>
              <a:off x="11918" y="8038"/>
              <a:ext cx="3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7" name="Oval 136"/>
            <p:cNvSpPr>
              <a:spLocks noChangeArrowheads="1"/>
            </p:cNvSpPr>
            <p:nvPr/>
          </p:nvSpPr>
          <p:spPr bwMode="auto">
            <a:xfrm>
              <a:off x="13619" y="7698"/>
              <a:ext cx="1020" cy="6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" name="Oval 138"/>
            <p:cNvSpPr>
              <a:spLocks noChangeArrowheads="1"/>
            </p:cNvSpPr>
            <p:nvPr/>
          </p:nvSpPr>
          <p:spPr bwMode="auto">
            <a:xfrm>
              <a:off x="9083" y="7925"/>
              <a:ext cx="227" cy="2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9" name="Line 139"/>
            <p:cNvSpPr>
              <a:spLocks noChangeShapeType="1"/>
            </p:cNvSpPr>
            <p:nvPr/>
          </p:nvSpPr>
          <p:spPr bwMode="auto">
            <a:xfrm>
              <a:off x="9310" y="8038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" name="Oval 140"/>
            <p:cNvSpPr>
              <a:spLocks noChangeArrowheads="1"/>
            </p:cNvSpPr>
            <p:nvPr/>
          </p:nvSpPr>
          <p:spPr bwMode="auto">
            <a:xfrm>
              <a:off x="14867" y="7925"/>
              <a:ext cx="227" cy="2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1" name="Line 141"/>
            <p:cNvSpPr>
              <a:spLocks noChangeShapeType="1"/>
            </p:cNvSpPr>
            <p:nvPr/>
          </p:nvSpPr>
          <p:spPr bwMode="auto">
            <a:xfrm>
              <a:off x="14640" y="8038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" name="AutoShape 142"/>
            <p:cNvSpPr>
              <a:spLocks noChangeArrowheads="1"/>
            </p:cNvSpPr>
            <p:nvPr/>
          </p:nvSpPr>
          <p:spPr bwMode="auto">
            <a:xfrm>
              <a:off x="9934" y="7359"/>
              <a:ext cx="283" cy="339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3" name="AutoShape 143"/>
            <p:cNvSpPr>
              <a:spLocks noChangeArrowheads="1"/>
            </p:cNvSpPr>
            <p:nvPr/>
          </p:nvSpPr>
          <p:spPr bwMode="auto">
            <a:xfrm>
              <a:off x="11295" y="7359"/>
              <a:ext cx="283" cy="339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4" name="AutoShape 144"/>
            <p:cNvSpPr>
              <a:spLocks noChangeArrowheads="1"/>
            </p:cNvSpPr>
            <p:nvPr/>
          </p:nvSpPr>
          <p:spPr bwMode="auto">
            <a:xfrm>
              <a:off x="14017" y="7359"/>
              <a:ext cx="283" cy="339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5" name="Oval 145"/>
            <p:cNvSpPr>
              <a:spLocks noChangeArrowheads="1"/>
            </p:cNvSpPr>
            <p:nvPr/>
          </p:nvSpPr>
          <p:spPr bwMode="auto">
            <a:xfrm>
              <a:off x="12259" y="7698"/>
              <a:ext cx="1020" cy="6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6" name="Line 147"/>
            <p:cNvSpPr>
              <a:spLocks noChangeShapeType="1"/>
            </p:cNvSpPr>
            <p:nvPr/>
          </p:nvSpPr>
          <p:spPr bwMode="auto">
            <a:xfrm>
              <a:off x="13280" y="8038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" name="AutoShape 148"/>
            <p:cNvSpPr>
              <a:spLocks noChangeArrowheads="1"/>
            </p:cNvSpPr>
            <p:nvPr/>
          </p:nvSpPr>
          <p:spPr bwMode="auto">
            <a:xfrm>
              <a:off x="12657" y="7359"/>
              <a:ext cx="283" cy="339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8" name="AutoShape 185"/>
          <p:cNvSpPr>
            <a:spLocks noChangeArrowheads="1"/>
          </p:cNvSpPr>
          <p:nvPr/>
        </p:nvSpPr>
        <p:spPr bwMode="auto">
          <a:xfrm>
            <a:off x="13267457" y="6283549"/>
            <a:ext cx="7561262" cy="1800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9" name="Text Box 186"/>
          <p:cNvSpPr txBox="1">
            <a:spLocks noChangeArrowheads="1"/>
          </p:cNvSpPr>
          <p:nvPr/>
        </p:nvSpPr>
        <p:spPr bwMode="auto">
          <a:xfrm>
            <a:off x="13267457" y="6383562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r>
              <a:rPr lang="en-US" altLang="ja-JP" sz="4000" b="1"/>
              <a:t>Model for word 1</a:t>
            </a:r>
          </a:p>
        </p:txBody>
      </p:sp>
      <p:sp>
        <p:nvSpPr>
          <p:cNvPr id="730" name="Text Box 189"/>
          <p:cNvSpPr txBox="1">
            <a:spLocks noChangeArrowheads="1"/>
          </p:cNvSpPr>
          <p:nvPr/>
        </p:nvSpPr>
        <p:spPr bwMode="auto">
          <a:xfrm>
            <a:off x="14410457" y="7388449"/>
            <a:ext cx="137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sz="1800" b="1"/>
              <a:t>Raise</a:t>
            </a:r>
          </a:p>
          <a:p>
            <a:pPr defTabSz="4176713"/>
            <a:r>
              <a:rPr lang="en-US" altLang="ja-JP" sz="1800" b="1"/>
              <a:t>Right hand</a:t>
            </a:r>
          </a:p>
        </p:txBody>
      </p:sp>
      <p:sp>
        <p:nvSpPr>
          <p:cNvPr id="731" name="Text Box 192"/>
          <p:cNvSpPr txBox="1">
            <a:spLocks noChangeArrowheads="1"/>
          </p:cNvSpPr>
          <p:nvPr/>
        </p:nvSpPr>
        <p:spPr bwMode="auto">
          <a:xfrm>
            <a:off x="16412294" y="7401149"/>
            <a:ext cx="137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sz="1800" b="1"/>
              <a:t>Lower</a:t>
            </a:r>
          </a:p>
          <a:p>
            <a:pPr defTabSz="4176713"/>
            <a:r>
              <a:rPr lang="en-US" altLang="ja-JP" sz="1800" b="1"/>
              <a:t>Right hand</a:t>
            </a:r>
          </a:p>
        </p:txBody>
      </p:sp>
      <p:sp>
        <p:nvSpPr>
          <p:cNvPr id="732" name="Text Box 195"/>
          <p:cNvSpPr txBox="1">
            <a:spLocks noChangeArrowheads="1"/>
          </p:cNvSpPr>
          <p:nvPr/>
        </p:nvSpPr>
        <p:spPr bwMode="auto">
          <a:xfrm>
            <a:off x="18471282" y="7385274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sz="3600" b="1"/>
              <a:t>Stop</a:t>
            </a:r>
          </a:p>
        </p:txBody>
      </p:sp>
      <p:grpSp>
        <p:nvGrpSpPr>
          <p:cNvPr id="733" name="Group 731"/>
          <p:cNvGrpSpPr>
            <a:grpSpLocks/>
          </p:cNvGrpSpPr>
          <p:nvPr/>
        </p:nvGrpSpPr>
        <p:grpSpPr bwMode="auto">
          <a:xfrm>
            <a:off x="13627819" y="7002687"/>
            <a:ext cx="6840538" cy="1081087"/>
            <a:chOff x="8630" y="3957"/>
            <a:chExt cx="4649" cy="961"/>
          </a:xfrm>
        </p:grpSpPr>
        <p:sp>
          <p:nvSpPr>
            <p:cNvPr id="734" name="Oval 188"/>
            <p:cNvSpPr>
              <a:spLocks noChangeArrowheads="1"/>
            </p:cNvSpPr>
            <p:nvPr/>
          </p:nvSpPr>
          <p:spPr bwMode="auto">
            <a:xfrm>
              <a:off x="9084" y="4296"/>
              <a:ext cx="1020" cy="6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5" name="Line 190"/>
            <p:cNvSpPr>
              <a:spLocks noChangeShapeType="1"/>
            </p:cNvSpPr>
            <p:nvPr/>
          </p:nvSpPr>
          <p:spPr bwMode="auto">
            <a:xfrm>
              <a:off x="10105" y="4636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" name="Oval 191"/>
            <p:cNvSpPr>
              <a:spLocks noChangeArrowheads="1"/>
            </p:cNvSpPr>
            <p:nvPr/>
          </p:nvSpPr>
          <p:spPr bwMode="auto">
            <a:xfrm>
              <a:off x="10444" y="4296"/>
              <a:ext cx="1020" cy="6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7" name="Line 193"/>
            <p:cNvSpPr>
              <a:spLocks noChangeShapeType="1"/>
            </p:cNvSpPr>
            <p:nvPr/>
          </p:nvSpPr>
          <p:spPr bwMode="auto">
            <a:xfrm>
              <a:off x="11465" y="4636"/>
              <a:ext cx="3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" name="Oval 194"/>
            <p:cNvSpPr>
              <a:spLocks noChangeArrowheads="1"/>
            </p:cNvSpPr>
            <p:nvPr/>
          </p:nvSpPr>
          <p:spPr bwMode="auto">
            <a:xfrm>
              <a:off x="11804" y="4296"/>
              <a:ext cx="1020" cy="6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0" name="Oval 196"/>
            <p:cNvSpPr>
              <a:spLocks noChangeArrowheads="1"/>
            </p:cNvSpPr>
            <p:nvPr/>
          </p:nvSpPr>
          <p:spPr bwMode="auto">
            <a:xfrm>
              <a:off x="8630" y="4523"/>
              <a:ext cx="227" cy="2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1" name="Line 197"/>
            <p:cNvSpPr>
              <a:spLocks noChangeShapeType="1"/>
            </p:cNvSpPr>
            <p:nvPr/>
          </p:nvSpPr>
          <p:spPr bwMode="auto">
            <a:xfrm>
              <a:off x="8857" y="4636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" name="Oval 198"/>
            <p:cNvSpPr>
              <a:spLocks noChangeArrowheads="1"/>
            </p:cNvSpPr>
            <p:nvPr/>
          </p:nvSpPr>
          <p:spPr bwMode="auto">
            <a:xfrm>
              <a:off x="13052" y="4523"/>
              <a:ext cx="227" cy="2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3" name="Line 199"/>
            <p:cNvSpPr>
              <a:spLocks noChangeShapeType="1"/>
            </p:cNvSpPr>
            <p:nvPr/>
          </p:nvSpPr>
          <p:spPr bwMode="auto">
            <a:xfrm>
              <a:off x="12825" y="4636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" name="AutoShape 200"/>
            <p:cNvSpPr>
              <a:spLocks noChangeArrowheads="1"/>
            </p:cNvSpPr>
            <p:nvPr/>
          </p:nvSpPr>
          <p:spPr bwMode="auto">
            <a:xfrm>
              <a:off x="9481" y="3957"/>
              <a:ext cx="283" cy="339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5" name="AutoShape 201"/>
            <p:cNvSpPr>
              <a:spLocks noChangeArrowheads="1"/>
            </p:cNvSpPr>
            <p:nvPr/>
          </p:nvSpPr>
          <p:spPr bwMode="auto">
            <a:xfrm>
              <a:off x="10842" y="3957"/>
              <a:ext cx="283" cy="339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6" name="AutoShape 202"/>
            <p:cNvSpPr>
              <a:spLocks noChangeArrowheads="1"/>
            </p:cNvSpPr>
            <p:nvPr/>
          </p:nvSpPr>
          <p:spPr bwMode="auto">
            <a:xfrm>
              <a:off x="12202" y="3957"/>
              <a:ext cx="283" cy="339"/>
            </a:xfrm>
            <a:custGeom>
              <a:avLst/>
              <a:gdLst>
                <a:gd name="G0" fmla="+- 2710255 0 0"/>
                <a:gd name="G1" fmla="+- 8880718 0 0"/>
                <a:gd name="G2" fmla="+- 2710255 0 8880718"/>
                <a:gd name="G3" fmla="+- 10800 0 0"/>
                <a:gd name="G4" fmla="+- 0 0 271025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710 0 0"/>
                <a:gd name="G9" fmla="+- 0 0 8880718"/>
                <a:gd name="G10" fmla="+- 9710 0 2700"/>
                <a:gd name="G11" fmla="cos G10 2710255"/>
                <a:gd name="G12" fmla="sin G10 2710255"/>
                <a:gd name="G13" fmla="cos 13500 2710255"/>
                <a:gd name="G14" fmla="sin 13500 2710255"/>
                <a:gd name="G15" fmla="+- G11 10800 0"/>
                <a:gd name="G16" fmla="+- G12 10800 0"/>
                <a:gd name="G17" fmla="+- G13 10800 0"/>
                <a:gd name="G18" fmla="+- G14 10800 0"/>
                <a:gd name="G19" fmla="*/ 9710 1 2"/>
                <a:gd name="G20" fmla="+- G19 5400 0"/>
                <a:gd name="G21" fmla="cos G20 2710255"/>
                <a:gd name="G22" fmla="sin G20 2710255"/>
                <a:gd name="G23" fmla="+- G21 10800 0"/>
                <a:gd name="G24" fmla="+- G12 G23 G22"/>
                <a:gd name="G25" fmla="+- G22 G23 G11"/>
                <a:gd name="G26" fmla="cos 10800 2710255"/>
                <a:gd name="G27" fmla="sin 10800 2710255"/>
                <a:gd name="G28" fmla="cos 9710 2710255"/>
                <a:gd name="G29" fmla="sin 9710 271025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880718"/>
                <a:gd name="G36" fmla="sin G34 8880718"/>
                <a:gd name="G37" fmla="+/ 8880718 271025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710 G39"/>
                <a:gd name="G43" fmla="sin 971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04 w 21600"/>
                <a:gd name="T5" fmla="*/ 4 h 21600"/>
                <a:gd name="T6" fmla="*/ 3484 w 21600"/>
                <a:gd name="T7" fmla="*/ 17986 h 21600"/>
                <a:gd name="T8" fmla="*/ 10534 w 21600"/>
                <a:gd name="T9" fmla="*/ 1093 h 21600"/>
                <a:gd name="T10" fmla="*/ 20933 w 21600"/>
                <a:gd name="T11" fmla="*/ 19719 h 21600"/>
                <a:gd name="T12" fmla="*/ 16353 w 21600"/>
                <a:gd name="T13" fmla="*/ 20011 h 21600"/>
                <a:gd name="T14" fmla="*/ 16061 w 21600"/>
                <a:gd name="T15" fmla="*/ 1543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47" name="Line 161"/>
          <p:cNvSpPr>
            <a:spLocks noChangeShapeType="1"/>
          </p:cNvSpPr>
          <p:nvPr/>
        </p:nvSpPr>
        <p:spPr bwMode="auto">
          <a:xfrm flipV="1">
            <a:off x="12187957" y="7002687"/>
            <a:ext cx="1079500" cy="2160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48" name="Line 91"/>
          <p:cNvSpPr>
            <a:spLocks noChangeShapeType="1"/>
          </p:cNvSpPr>
          <p:nvPr/>
        </p:nvSpPr>
        <p:spPr bwMode="auto">
          <a:xfrm>
            <a:off x="20828719" y="7363049"/>
            <a:ext cx="7191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49" name="Line 92"/>
          <p:cNvSpPr>
            <a:spLocks noChangeShapeType="1"/>
          </p:cNvSpPr>
          <p:nvPr/>
        </p:nvSpPr>
        <p:spPr bwMode="auto">
          <a:xfrm flipV="1">
            <a:off x="20828719" y="7363049"/>
            <a:ext cx="719138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50" name="Oval 88"/>
          <p:cNvSpPr>
            <a:spLocks noChangeArrowheads="1"/>
          </p:cNvSpPr>
          <p:nvPr/>
        </p:nvSpPr>
        <p:spPr bwMode="auto">
          <a:xfrm>
            <a:off x="16867907" y="10603137"/>
            <a:ext cx="177800" cy="179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1" name="Oval 89"/>
          <p:cNvSpPr>
            <a:spLocks noChangeArrowheads="1"/>
          </p:cNvSpPr>
          <p:nvPr/>
        </p:nvSpPr>
        <p:spPr bwMode="auto">
          <a:xfrm>
            <a:off x="16867907" y="10876187"/>
            <a:ext cx="177800" cy="179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2" name="Oval 90"/>
          <p:cNvSpPr>
            <a:spLocks noChangeArrowheads="1"/>
          </p:cNvSpPr>
          <p:nvPr/>
        </p:nvSpPr>
        <p:spPr bwMode="auto">
          <a:xfrm>
            <a:off x="16867907" y="11144474"/>
            <a:ext cx="177800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3" name="Oval 277"/>
          <p:cNvSpPr>
            <a:spLocks noChangeArrowheads="1"/>
          </p:cNvSpPr>
          <p:nvPr/>
        </p:nvSpPr>
        <p:spPr bwMode="auto">
          <a:xfrm>
            <a:off x="21189082" y="10611074"/>
            <a:ext cx="179387" cy="177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4" name="Oval 278"/>
          <p:cNvSpPr>
            <a:spLocks noChangeArrowheads="1"/>
          </p:cNvSpPr>
          <p:nvPr/>
        </p:nvSpPr>
        <p:spPr bwMode="auto">
          <a:xfrm>
            <a:off x="21189082" y="10877774"/>
            <a:ext cx="179387" cy="1793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5" name="Oval 279"/>
          <p:cNvSpPr>
            <a:spLocks noChangeArrowheads="1"/>
          </p:cNvSpPr>
          <p:nvPr/>
        </p:nvSpPr>
        <p:spPr bwMode="auto">
          <a:xfrm>
            <a:off x="21189082" y="11146062"/>
            <a:ext cx="179387" cy="177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6" name="Text Box 280"/>
          <p:cNvSpPr txBox="1">
            <a:spLocks noChangeArrowheads="1"/>
          </p:cNvSpPr>
          <p:nvPr/>
        </p:nvSpPr>
        <p:spPr bwMode="auto">
          <a:xfrm>
            <a:off x="22628944" y="8998174"/>
            <a:ext cx="4587875" cy="1965325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algn="ctr" defTabSz="4176713"/>
            <a:r>
              <a:rPr lang="en-US" altLang="ja-JP" sz="5900" b="1"/>
              <a:t>Recognition</a:t>
            </a:r>
          </a:p>
          <a:p>
            <a:pPr algn="ctr" defTabSz="4176713"/>
            <a:r>
              <a:rPr lang="en-US" altLang="ja-JP" sz="5900" b="1"/>
              <a:t>Result</a:t>
            </a:r>
            <a:endParaRPr lang="en-US" altLang="ja-JP" sz="5900"/>
          </a:p>
        </p:txBody>
      </p:sp>
      <p:sp>
        <p:nvSpPr>
          <p:cNvPr id="757" name="AutoShape 281"/>
          <p:cNvSpPr>
            <a:spLocks noChangeArrowheads="1"/>
          </p:cNvSpPr>
          <p:nvPr/>
        </p:nvSpPr>
        <p:spPr bwMode="auto">
          <a:xfrm>
            <a:off x="23708444" y="8277449"/>
            <a:ext cx="2520950" cy="719138"/>
          </a:xfrm>
          <a:prstGeom prst="downArrow">
            <a:avLst>
              <a:gd name="adj1" fmla="val 50000"/>
              <a:gd name="adj2" fmla="val 631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58" name="Oval 721"/>
          <p:cNvSpPr>
            <a:spLocks noChangeArrowheads="1"/>
          </p:cNvSpPr>
          <p:nvPr/>
        </p:nvSpPr>
        <p:spPr bwMode="auto">
          <a:xfrm>
            <a:off x="3186832" y="9344249"/>
            <a:ext cx="177800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9" name="Oval 722"/>
          <p:cNvSpPr>
            <a:spLocks noChangeArrowheads="1"/>
          </p:cNvSpPr>
          <p:nvPr/>
        </p:nvSpPr>
        <p:spPr bwMode="auto">
          <a:xfrm>
            <a:off x="3369394" y="9344249"/>
            <a:ext cx="177800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0" name="Oval 723"/>
          <p:cNvSpPr>
            <a:spLocks noChangeArrowheads="1"/>
          </p:cNvSpPr>
          <p:nvPr/>
        </p:nvSpPr>
        <p:spPr bwMode="auto">
          <a:xfrm>
            <a:off x="3547194" y="9344249"/>
            <a:ext cx="177800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1" name="Oval 724"/>
          <p:cNvSpPr>
            <a:spLocks noChangeArrowheads="1"/>
          </p:cNvSpPr>
          <p:nvPr/>
        </p:nvSpPr>
        <p:spPr bwMode="auto">
          <a:xfrm>
            <a:off x="9306644" y="9344249"/>
            <a:ext cx="177800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2" name="Oval 725"/>
          <p:cNvSpPr>
            <a:spLocks noChangeArrowheads="1"/>
          </p:cNvSpPr>
          <p:nvPr/>
        </p:nvSpPr>
        <p:spPr bwMode="auto">
          <a:xfrm>
            <a:off x="9489207" y="9344249"/>
            <a:ext cx="177800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3" name="Oval 726"/>
          <p:cNvSpPr>
            <a:spLocks noChangeArrowheads="1"/>
          </p:cNvSpPr>
          <p:nvPr/>
        </p:nvSpPr>
        <p:spPr bwMode="auto">
          <a:xfrm>
            <a:off x="9667007" y="9344249"/>
            <a:ext cx="177800" cy="179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4" name="Text Box 727"/>
          <p:cNvSpPr txBox="1">
            <a:spLocks noChangeArrowheads="1"/>
          </p:cNvSpPr>
          <p:nvPr/>
        </p:nvSpPr>
        <p:spPr bwMode="auto">
          <a:xfrm>
            <a:off x="1631082" y="10499949"/>
            <a:ext cx="3714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4800"/>
              <a:t>Input Images</a:t>
            </a:r>
          </a:p>
        </p:txBody>
      </p:sp>
      <p:sp>
        <p:nvSpPr>
          <p:cNvPr id="785" name="AutoShape 728"/>
          <p:cNvSpPr>
            <a:spLocks noChangeArrowheads="1"/>
          </p:cNvSpPr>
          <p:nvPr/>
        </p:nvSpPr>
        <p:spPr bwMode="auto">
          <a:xfrm>
            <a:off x="6787282" y="7723412"/>
            <a:ext cx="5400675" cy="36004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6" name="Text Box 729"/>
          <p:cNvSpPr txBox="1">
            <a:spLocks noChangeArrowheads="1"/>
          </p:cNvSpPr>
          <p:nvPr/>
        </p:nvSpPr>
        <p:spPr bwMode="auto">
          <a:xfrm>
            <a:off x="6996832" y="10499949"/>
            <a:ext cx="48307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4800"/>
              <a:t>Numeric features</a:t>
            </a:r>
          </a:p>
        </p:txBody>
      </p:sp>
      <p:sp>
        <p:nvSpPr>
          <p:cNvPr id="787" name="AutoShape 730"/>
          <p:cNvSpPr>
            <a:spLocks noChangeArrowheads="1"/>
          </p:cNvSpPr>
          <p:nvPr/>
        </p:nvSpPr>
        <p:spPr bwMode="auto">
          <a:xfrm>
            <a:off x="6066557" y="8082187"/>
            <a:ext cx="720725" cy="2520950"/>
          </a:xfrm>
          <a:prstGeom prst="rightArrow">
            <a:avLst>
              <a:gd name="adj1" fmla="val 44704"/>
              <a:gd name="adj2" fmla="val 526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" name="Text Box 749"/>
          <p:cNvSpPr txBox="1">
            <a:spLocks noChangeArrowheads="1"/>
          </p:cNvSpPr>
          <p:nvPr/>
        </p:nvSpPr>
        <p:spPr bwMode="auto">
          <a:xfrm>
            <a:off x="13267457" y="8083774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r>
              <a:rPr lang="en-US" altLang="ja-JP" sz="4000" b="1"/>
              <a:t>Model for word 2</a:t>
            </a:r>
          </a:p>
        </p:txBody>
      </p:sp>
      <p:sp>
        <p:nvSpPr>
          <p:cNvPr id="789" name="Text Box 750"/>
          <p:cNvSpPr txBox="1">
            <a:spLocks noChangeArrowheads="1"/>
          </p:cNvSpPr>
          <p:nvPr/>
        </p:nvSpPr>
        <p:spPr bwMode="auto">
          <a:xfrm>
            <a:off x="13267457" y="9883999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r>
              <a:rPr lang="en-US" altLang="ja-JP" sz="4000" b="1"/>
              <a:t>Model for word 3</a:t>
            </a:r>
          </a:p>
        </p:txBody>
      </p:sp>
      <p:sp>
        <p:nvSpPr>
          <p:cNvPr id="790" name="Line 751"/>
          <p:cNvSpPr>
            <a:spLocks noChangeShapeType="1"/>
          </p:cNvSpPr>
          <p:nvPr/>
        </p:nvSpPr>
        <p:spPr bwMode="auto">
          <a:xfrm>
            <a:off x="12187957" y="9163274"/>
            <a:ext cx="1079500" cy="1079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1" name="Line 752"/>
          <p:cNvSpPr>
            <a:spLocks noChangeShapeType="1"/>
          </p:cNvSpPr>
          <p:nvPr/>
        </p:nvSpPr>
        <p:spPr bwMode="auto">
          <a:xfrm flipV="1">
            <a:off x="20828719" y="7723412"/>
            <a:ext cx="719138" cy="2879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2" name="Line 753"/>
          <p:cNvSpPr>
            <a:spLocks noChangeShapeType="1"/>
          </p:cNvSpPr>
          <p:nvPr/>
        </p:nvSpPr>
        <p:spPr bwMode="auto">
          <a:xfrm flipV="1">
            <a:off x="6426919" y="7363049"/>
            <a:ext cx="360363" cy="18002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4" name="Text Box 283"/>
          <p:cNvSpPr txBox="1">
            <a:spLocks noChangeArrowheads="1"/>
          </p:cNvSpPr>
          <p:nvPr/>
        </p:nvSpPr>
        <p:spPr bwMode="auto">
          <a:xfrm>
            <a:off x="666379" y="12187238"/>
            <a:ext cx="10421164" cy="144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sz="8800" b="1" dirty="0" smtClean="0"/>
              <a:t>2. What </a:t>
            </a:r>
            <a:r>
              <a:rPr lang="en-US" altLang="ja-JP" sz="8800" b="1" dirty="0"/>
              <a:t>is a problem?</a:t>
            </a:r>
          </a:p>
        </p:txBody>
      </p:sp>
      <p:sp>
        <p:nvSpPr>
          <p:cNvPr id="797" name="テキスト ボックス 796"/>
          <p:cNvSpPr txBox="1"/>
          <p:nvPr/>
        </p:nvSpPr>
        <p:spPr>
          <a:xfrm>
            <a:off x="810395" y="13555391"/>
            <a:ext cx="13321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/>
              <a:t>Motions for the same word may differ in hand shape, speed, track, etc. </a:t>
            </a:r>
          </a:p>
          <a:p>
            <a:endParaRPr kumimoji="1" lang="ja-JP" altLang="en-US" sz="6600" dirty="0"/>
          </a:p>
        </p:txBody>
      </p:sp>
      <p:sp>
        <p:nvSpPr>
          <p:cNvPr id="798" name="テキスト ボックス 797"/>
          <p:cNvSpPr txBox="1"/>
          <p:nvPr/>
        </p:nvSpPr>
        <p:spPr>
          <a:xfrm>
            <a:off x="18164323" y="15931654"/>
            <a:ext cx="10854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dirty="0" smtClean="0"/>
              <a:t>We generate many </a:t>
            </a:r>
            <a:r>
              <a:rPr lang="en-US" altLang="ja-JP" sz="6600" dirty="0" smtClean="0"/>
              <a:t>candidate HMMs and evaluate them.</a:t>
            </a:r>
            <a:endParaRPr lang="en-US" altLang="ja-JP" sz="6600" dirty="0" smtClean="0"/>
          </a:p>
          <a:p>
            <a:endParaRPr kumimoji="1" lang="ja-JP" altLang="en-US" sz="6600" dirty="0"/>
          </a:p>
        </p:txBody>
      </p:sp>
      <p:sp>
        <p:nvSpPr>
          <p:cNvPr id="799" name="下矢印 798"/>
          <p:cNvSpPr/>
          <p:nvPr/>
        </p:nvSpPr>
        <p:spPr>
          <a:xfrm>
            <a:off x="22196771" y="15499606"/>
            <a:ext cx="19442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0" name="下矢印 799"/>
          <p:cNvSpPr/>
          <p:nvPr/>
        </p:nvSpPr>
        <p:spPr>
          <a:xfrm>
            <a:off x="22196771" y="18019886"/>
            <a:ext cx="19442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1" name="Text Box 711"/>
          <p:cNvSpPr txBox="1">
            <a:spLocks noChangeArrowheads="1"/>
          </p:cNvSpPr>
          <p:nvPr/>
        </p:nvSpPr>
        <p:spPr bwMode="auto">
          <a:xfrm>
            <a:off x="18164323" y="18667958"/>
            <a:ext cx="11593288" cy="212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97" tIns="45699" rIns="91397" bIns="45699">
            <a:spAutoFit/>
          </a:bodyPr>
          <a:lstStyle/>
          <a:p>
            <a:r>
              <a:rPr lang="en-US" altLang="ja-JP" sz="6600" b="1" dirty="0" smtClean="0">
                <a:solidFill>
                  <a:srgbClr val="FF0000"/>
                </a:solidFill>
              </a:rPr>
              <a:t>How to select a HMM without over-fitting training samples?</a:t>
            </a:r>
            <a:endParaRPr lang="en-US" altLang="ja-JP" sz="6600" b="1" dirty="0">
              <a:solidFill>
                <a:srgbClr val="FF0000"/>
              </a:solidFill>
            </a:endParaRPr>
          </a:p>
        </p:txBody>
      </p:sp>
      <p:sp>
        <p:nvSpPr>
          <p:cNvPr id="802" name="Text Box 283"/>
          <p:cNvSpPr txBox="1">
            <a:spLocks noChangeArrowheads="1"/>
          </p:cNvSpPr>
          <p:nvPr/>
        </p:nvSpPr>
        <p:spPr bwMode="auto">
          <a:xfrm>
            <a:off x="738387" y="20684182"/>
            <a:ext cx="8573094" cy="144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sz="8800" b="1" dirty="0" smtClean="0"/>
              <a:t>3. Virtual samples</a:t>
            </a:r>
            <a:endParaRPr lang="en-US" altLang="ja-JP" sz="8800" b="1" dirty="0"/>
          </a:p>
        </p:txBody>
      </p:sp>
      <p:sp>
        <p:nvSpPr>
          <p:cNvPr id="804" name="テキスト ボックス 803"/>
          <p:cNvSpPr txBox="1"/>
          <p:nvPr/>
        </p:nvSpPr>
        <p:spPr>
          <a:xfrm>
            <a:off x="522363" y="32493494"/>
            <a:ext cx="1663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b="1" dirty="0" smtClean="0">
                <a:solidFill>
                  <a:srgbClr val="FF0000"/>
                </a:solidFill>
              </a:rPr>
              <a:t>They are desirable, but require high cost.</a:t>
            </a:r>
            <a:endParaRPr kumimoji="1" lang="ja-JP" altLang="en-US" sz="7200" b="1" dirty="0">
              <a:solidFill>
                <a:srgbClr val="FF0000"/>
              </a:solidFill>
            </a:endParaRPr>
          </a:p>
        </p:txBody>
      </p:sp>
      <p:sp>
        <p:nvSpPr>
          <p:cNvPr id="805" name="テキスト ボックス 804"/>
          <p:cNvSpPr txBox="1"/>
          <p:nvPr/>
        </p:nvSpPr>
        <p:spPr>
          <a:xfrm>
            <a:off x="378347" y="27164902"/>
            <a:ext cx="2131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b="1" dirty="0" smtClean="0">
                <a:solidFill>
                  <a:srgbClr val="FF0000"/>
                </a:solidFill>
              </a:rPr>
              <a:t>They may cause a </a:t>
            </a:r>
            <a:r>
              <a:rPr lang="en-US" altLang="ja-JP" sz="7200" b="1" dirty="0" smtClean="0">
                <a:solidFill>
                  <a:srgbClr val="FF0000"/>
                </a:solidFill>
              </a:rPr>
              <a:t>over-fitting HMM</a:t>
            </a:r>
            <a:r>
              <a:rPr lang="en-US" altLang="ja-JP" sz="7200" b="1" dirty="0" smtClean="0">
                <a:solidFill>
                  <a:srgbClr val="FF0000"/>
                </a:solidFill>
              </a:rPr>
              <a:t>.</a:t>
            </a:r>
            <a:endParaRPr kumimoji="1" lang="ja-JP" altLang="en-US" sz="7200" b="1" dirty="0">
              <a:solidFill>
                <a:srgbClr val="FF0000"/>
              </a:solidFill>
            </a:endParaRPr>
          </a:p>
        </p:txBody>
      </p:sp>
      <p:sp>
        <p:nvSpPr>
          <p:cNvPr id="829" name="テキスト ボックス 828"/>
          <p:cNvSpPr txBox="1"/>
          <p:nvPr/>
        </p:nvSpPr>
        <p:spPr>
          <a:xfrm>
            <a:off x="12403683" y="40198350"/>
            <a:ext cx="1787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b="1" dirty="0" smtClean="0">
                <a:solidFill>
                  <a:srgbClr val="FF0000"/>
                </a:solidFill>
              </a:rPr>
              <a:t>Over-fitting </a:t>
            </a:r>
            <a:r>
              <a:rPr lang="en-US" altLang="ja-JP" sz="7200" b="1" dirty="0" smtClean="0">
                <a:solidFill>
                  <a:srgbClr val="FF0000"/>
                </a:solidFill>
              </a:rPr>
              <a:t>can be avoided without high cost.</a:t>
            </a:r>
            <a:endParaRPr kumimoji="1" lang="ja-JP" altLang="en-US" sz="7200" b="1" dirty="0">
              <a:solidFill>
                <a:srgbClr val="FF0000"/>
              </a:solidFill>
            </a:endParaRPr>
          </a:p>
        </p:txBody>
      </p:sp>
      <p:pic>
        <p:nvPicPr>
          <p:cNvPr id="831" name="Picture 1208" descr="ta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188" y="881063"/>
            <a:ext cx="2324100" cy="4319587"/>
          </a:xfrm>
          <a:prstGeom prst="rect">
            <a:avLst/>
          </a:prstGeom>
          <a:noFill/>
        </p:spPr>
      </p:pic>
      <p:sp>
        <p:nvSpPr>
          <p:cNvPr id="681" name="テキスト ボックス 680"/>
          <p:cNvSpPr txBox="1"/>
          <p:nvPr/>
        </p:nvSpPr>
        <p:spPr>
          <a:xfrm>
            <a:off x="15211995" y="13555390"/>
            <a:ext cx="13321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 smtClean="0">
                <a:solidFill>
                  <a:srgbClr val="FF0000"/>
                </a:solidFill>
              </a:rPr>
              <a:t>The topology of HMM should reflect the acceptable variation of the word. </a:t>
            </a:r>
            <a:endParaRPr kumimoji="1" lang="ja-JP" altLang="en-US" sz="6600" dirty="0"/>
          </a:p>
        </p:txBody>
      </p:sp>
      <p:sp>
        <p:nvSpPr>
          <p:cNvPr id="841" name="円/楕円 840"/>
          <p:cNvSpPr>
            <a:spLocks noChangeAspect="1"/>
          </p:cNvSpPr>
          <p:nvPr/>
        </p:nvSpPr>
        <p:spPr>
          <a:xfrm>
            <a:off x="9705851" y="40774414"/>
            <a:ext cx="142876" cy="1428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2" name="円/楕円 841"/>
          <p:cNvSpPr>
            <a:spLocks noChangeAspect="1"/>
          </p:cNvSpPr>
          <p:nvPr/>
        </p:nvSpPr>
        <p:spPr>
          <a:xfrm>
            <a:off x="10010651" y="40774414"/>
            <a:ext cx="142876" cy="1428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3" name="円/楕円 842"/>
          <p:cNvSpPr>
            <a:spLocks noChangeAspect="1"/>
          </p:cNvSpPr>
          <p:nvPr/>
        </p:nvSpPr>
        <p:spPr>
          <a:xfrm>
            <a:off x="10315451" y="40774414"/>
            <a:ext cx="142876" cy="1428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5" name="右矢印 844"/>
          <p:cNvSpPr/>
          <p:nvPr/>
        </p:nvSpPr>
        <p:spPr>
          <a:xfrm rot="1934793">
            <a:off x="2764919" y="37858436"/>
            <a:ext cx="1299866" cy="1224136"/>
          </a:xfrm>
          <a:prstGeom prst="rightArrow">
            <a:avLst>
              <a:gd name="adj1" fmla="val 50000"/>
              <a:gd name="adj2" fmla="val 68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9" name="Oval 11"/>
          <p:cNvSpPr>
            <a:spLocks noChangeAspect="1" noChangeArrowheads="1"/>
          </p:cNvSpPr>
          <p:nvPr/>
        </p:nvSpPr>
        <p:spPr bwMode="auto">
          <a:xfrm>
            <a:off x="4050755" y="38686182"/>
            <a:ext cx="720726" cy="720726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latin typeface="Calibri" pitchFamily="34" charset="0"/>
            </a:endParaRPr>
          </a:p>
        </p:txBody>
      </p:sp>
      <p:sp>
        <p:nvSpPr>
          <p:cNvPr id="900" name="右矢印 899"/>
          <p:cNvSpPr/>
          <p:nvPr/>
        </p:nvSpPr>
        <p:spPr>
          <a:xfrm rot="1934793">
            <a:off x="4853150" y="39154582"/>
            <a:ext cx="1299866" cy="1224136"/>
          </a:xfrm>
          <a:prstGeom prst="rightArrow">
            <a:avLst>
              <a:gd name="adj1" fmla="val 50000"/>
              <a:gd name="adj2" fmla="val 68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1" name="右矢印 900"/>
          <p:cNvSpPr/>
          <p:nvPr/>
        </p:nvSpPr>
        <p:spPr>
          <a:xfrm rot="19579999">
            <a:off x="2768884" y="39015829"/>
            <a:ext cx="1299866" cy="1224136"/>
          </a:xfrm>
          <a:prstGeom prst="rightArrow">
            <a:avLst>
              <a:gd name="adj1" fmla="val 50000"/>
              <a:gd name="adj2" fmla="val 68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2" name="右矢印 901"/>
          <p:cNvSpPr/>
          <p:nvPr/>
        </p:nvSpPr>
        <p:spPr>
          <a:xfrm rot="19579999">
            <a:off x="4857117" y="37647677"/>
            <a:ext cx="1299866" cy="1224136"/>
          </a:xfrm>
          <a:prstGeom prst="rightArrow">
            <a:avLst>
              <a:gd name="adj1" fmla="val 50000"/>
              <a:gd name="adj2" fmla="val 68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04" name="直線コネクタ 903"/>
          <p:cNvCxnSpPr/>
          <p:nvPr/>
        </p:nvCxnSpPr>
        <p:spPr>
          <a:xfrm>
            <a:off x="4410795" y="3789409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6" name="テキスト ボックス 905"/>
          <p:cNvSpPr txBox="1"/>
          <p:nvPr/>
        </p:nvSpPr>
        <p:spPr>
          <a:xfrm>
            <a:off x="26013195" y="24347868"/>
            <a:ext cx="405075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 smtClean="0"/>
              <a:t>An input </a:t>
            </a:r>
            <a:r>
              <a:rPr kumimoji="1" lang="en-US" altLang="ja-JP" sz="6600" dirty="0" smtClean="0"/>
              <a:t>motion </a:t>
            </a:r>
            <a:r>
              <a:rPr kumimoji="1" lang="en-US" altLang="ja-JP" sz="6600" b="1" dirty="0" smtClean="0"/>
              <a:t>acceptable but different from training samples</a:t>
            </a:r>
            <a:endParaRPr kumimoji="1" lang="ja-JP" altLang="en-US" sz="6600" b="1" dirty="0"/>
          </a:p>
        </p:txBody>
      </p:sp>
      <p:grpSp>
        <p:nvGrpSpPr>
          <p:cNvPr id="928" name="グループ化 927"/>
          <p:cNvGrpSpPr>
            <a:grpSpLocks noChangeAspect="1"/>
          </p:cNvGrpSpPr>
          <p:nvPr/>
        </p:nvGrpSpPr>
        <p:grpSpPr>
          <a:xfrm>
            <a:off x="6355011" y="35589838"/>
            <a:ext cx="1687738" cy="3122120"/>
            <a:chOff x="7895651" y="36016232"/>
            <a:chExt cx="2109672" cy="3902650"/>
          </a:xfrm>
        </p:grpSpPr>
        <p:sp>
          <p:nvSpPr>
            <p:cNvPr id="929" name="スマイル 114"/>
            <p:cNvSpPr>
              <a:spLocks noChangeAspect="1" noChangeArrowheads="1"/>
            </p:cNvSpPr>
            <p:nvPr/>
          </p:nvSpPr>
          <p:spPr bwMode="auto">
            <a:xfrm>
              <a:off x="8497961" y="36016232"/>
              <a:ext cx="931270" cy="1705948"/>
            </a:xfrm>
            <a:prstGeom prst="smileyFace">
              <a:avLst>
                <a:gd name="adj" fmla="val 4653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30" name="角丸四角形 115"/>
            <p:cNvSpPr>
              <a:spLocks noChangeAspect="1" noChangeArrowheads="1"/>
            </p:cNvSpPr>
            <p:nvPr/>
          </p:nvSpPr>
          <p:spPr bwMode="auto">
            <a:xfrm>
              <a:off x="8587259" y="37750078"/>
              <a:ext cx="772078" cy="216880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31" name="角丸四角形 116"/>
            <p:cNvSpPr>
              <a:spLocks noChangeAspect="1" noChangeArrowheads="1"/>
            </p:cNvSpPr>
            <p:nvPr/>
          </p:nvSpPr>
          <p:spPr bwMode="auto">
            <a:xfrm rot="18646348">
              <a:off x="7984560" y="37877053"/>
              <a:ext cx="846842" cy="50386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32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9410345" y="37861206"/>
              <a:ext cx="594978" cy="46505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33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9241423" y="38593986"/>
              <a:ext cx="1170360" cy="22485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934" name="グループ化 196"/>
            <p:cNvGrpSpPr>
              <a:grpSpLocks noChangeAspect="1"/>
            </p:cNvGrpSpPr>
            <p:nvPr/>
          </p:nvGrpSpPr>
          <p:grpSpPr bwMode="auto">
            <a:xfrm flipH="1">
              <a:off x="9392471" y="38454478"/>
              <a:ext cx="453696" cy="949954"/>
              <a:chOff x="22125025" y="19555869"/>
              <a:chExt cx="2171712" cy="3024737"/>
            </a:xfrm>
            <a:solidFill>
              <a:schemeClr val="accent3"/>
            </a:solidFill>
          </p:grpSpPr>
          <p:sp>
            <p:nvSpPr>
              <p:cNvPr id="944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45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46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47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48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49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935" name="角丸四角形 118"/>
            <p:cNvSpPr>
              <a:spLocks noChangeAspect="1" noChangeArrowheads="1"/>
            </p:cNvSpPr>
            <p:nvPr/>
          </p:nvSpPr>
          <p:spPr bwMode="auto">
            <a:xfrm rot="5400000" flipV="1">
              <a:off x="7505625" y="37557611"/>
              <a:ext cx="1327016" cy="21004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936" name="グループ化 203"/>
            <p:cNvGrpSpPr>
              <a:grpSpLocks noChangeAspect="1"/>
            </p:cNvGrpSpPr>
            <p:nvPr/>
          </p:nvGrpSpPr>
          <p:grpSpPr bwMode="auto">
            <a:xfrm>
              <a:off x="7895651" y="36198807"/>
              <a:ext cx="475584" cy="949954"/>
              <a:chOff x="22125025" y="19555869"/>
              <a:chExt cx="2171712" cy="3024737"/>
            </a:xfrm>
            <a:solidFill>
              <a:schemeClr val="accent3"/>
            </a:solidFill>
          </p:grpSpPr>
          <p:sp>
            <p:nvSpPr>
              <p:cNvPr id="938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39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40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41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42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43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937" name="上矢印 936"/>
            <p:cNvSpPr>
              <a:spLocks noChangeAspect="1"/>
            </p:cNvSpPr>
            <p:nvPr/>
          </p:nvSpPr>
          <p:spPr>
            <a:xfrm>
              <a:off x="7939187" y="36885982"/>
              <a:ext cx="576064" cy="2016224"/>
            </a:xfrm>
            <a:prstGeom prst="upArrow">
              <a:avLst>
                <a:gd name="adj1" fmla="val 46651"/>
                <a:gd name="adj2" fmla="val 7040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72" name="上矢印 971"/>
          <p:cNvSpPr>
            <a:spLocks noChangeAspect="1"/>
          </p:cNvSpPr>
          <p:nvPr/>
        </p:nvSpPr>
        <p:spPr>
          <a:xfrm rot="856376">
            <a:off x="6158355" y="39657209"/>
            <a:ext cx="456406" cy="1382554"/>
          </a:xfrm>
          <a:prstGeom prst="upArrow">
            <a:avLst>
              <a:gd name="adj1" fmla="val 46651"/>
              <a:gd name="adj2" fmla="val 7040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73" name="グループ化 972"/>
          <p:cNvGrpSpPr/>
          <p:nvPr/>
        </p:nvGrpSpPr>
        <p:grpSpPr>
          <a:xfrm>
            <a:off x="7507139" y="38974214"/>
            <a:ext cx="2096427" cy="3139677"/>
            <a:chOff x="-6894461" y="38110118"/>
            <a:chExt cx="2096427" cy="3139677"/>
          </a:xfrm>
        </p:grpSpPr>
        <p:sp>
          <p:nvSpPr>
            <p:cNvPr id="952" name="スマイル 114"/>
            <p:cNvSpPr>
              <a:spLocks noChangeAspect="1" noChangeArrowheads="1"/>
            </p:cNvSpPr>
            <p:nvPr/>
          </p:nvSpPr>
          <p:spPr bwMode="auto">
            <a:xfrm>
              <a:off x="-6281744" y="38110118"/>
              <a:ext cx="835819" cy="1382315"/>
            </a:xfrm>
            <a:prstGeom prst="smileyFace">
              <a:avLst>
                <a:gd name="adj" fmla="val 4653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53" name="角丸四角形 115"/>
            <p:cNvSpPr>
              <a:spLocks noChangeAspect="1" noChangeArrowheads="1"/>
            </p:cNvSpPr>
            <p:nvPr/>
          </p:nvSpPr>
          <p:spPr bwMode="auto">
            <a:xfrm>
              <a:off x="-6369293" y="39492432"/>
              <a:ext cx="1010918" cy="1757363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54" name="角丸四角形 116"/>
            <p:cNvSpPr>
              <a:spLocks noChangeAspect="1" noChangeArrowheads="1"/>
            </p:cNvSpPr>
            <p:nvPr/>
          </p:nvSpPr>
          <p:spPr bwMode="auto">
            <a:xfrm rot="17920914">
              <a:off x="-6759289" y="39652971"/>
              <a:ext cx="700342" cy="39499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55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-5574181" y="39667632"/>
              <a:ext cx="776147" cy="40509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956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-5655650" y="40167728"/>
              <a:ext cx="948333" cy="26337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957" name="グループ化 196"/>
            <p:cNvGrpSpPr>
              <a:grpSpLocks noChangeAspect="1"/>
            </p:cNvGrpSpPr>
            <p:nvPr/>
          </p:nvGrpSpPr>
          <p:grpSpPr bwMode="auto">
            <a:xfrm flipH="1">
              <a:off x="-5566136" y="40068496"/>
              <a:ext cx="407194" cy="769739"/>
              <a:chOff x="22125025" y="19555869"/>
              <a:chExt cx="2171712" cy="3024737"/>
            </a:xfrm>
            <a:solidFill>
              <a:schemeClr val="accent6"/>
            </a:solidFill>
          </p:grpSpPr>
          <p:sp>
            <p:nvSpPr>
              <p:cNvPr id="966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67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68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69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70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71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958" name="角丸四角形 118"/>
            <p:cNvSpPr>
              <a:spLocks noChangeAspect="1" noChangeArrowheads="1"/>
            </p:cNvSpPr>
            <p:nvPr/>
          </p:nvSpPr>
          <p:spPr bwMode="auto">
            <a:xfrm rot="5400000" flipV="1">
              <a:off x="-7023866" y="39587755"/>
              <a:ext cx="948333" cy="272856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959" name="グループ化 203"/>
            <p:cNvGrpSpPr>
              <a:grpSpLocks noChangeAspect="1"/>
            </p:cNvGrpSpPr>
            <p:nvPr/>
          </p:nvGrpSpPr>
          <p:grpSpPr bwMode="auto">
            <a:xfrm>
              <a:off x="-6894461" y="38558738"/>
              <a:ext cx="426838" cy="769739"/>
              <a:chOff x="22125025" y="19555869"/>
              <a:chExt cx="2171712" cy="3024737"/>
            </a:xfrm>
            <a:solidFill>
              <a:schemeClr val="accent6"/>
            </a:solidFill>
          </p:grpSpPr>
          <p:sp>
            <p:nvSpPr>
              <p:cNvPr id="960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61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62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63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64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965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739" name="上矢印 738"/>
            <p:cNvSpPr>
              <a:spLocks noChangeAspect="1"/>
            </p:cNvSpPr>
            <p:nvPr/>
          </p:nvSpPr>
          <p:spPr>
            <a:xfrm>
              <a:off x="-6822453" y="38974214"/>
              <a:ext cx="456406" cy="1382554"/>
            </a:xfrm>
            <a:prstGeom prst="upArrow">
              <a:avLst>
                <a:gd name="adj1" fmla="val 46651"/>
                <a:gd name="adj2" fmla="val 70408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75" name="グループ化 974"/>
          <p:cNvGrpSpPr/>
          <p:nvPr/>
        </p:nvGrpSpPr>
        <p:grpSpPr>
          <a:xfrm>
            <a:off x="7579147" y="35589838"/>
            <a:ext cx="1784644" cy="3122120"/>
            <a:chOff x="-2213941" y="37318030"/>
            <a:chExt cx="1784644" cy="3122120"/>
          </a:xfrm>
        </p:grpSpPr>
        <p:sp>
          <p:nvSpPr>
            <p:cNvPr id="761" name="スマイル 114"/>
            <p:cNvSpPr>
              <a:spLocks noChangeAspect="1" noChangeArrowheads="1"/>
            </p:cNvSpPr>
            <p:nvPr/>
          </p:nvSpPr>
          <p:spPr bwMode="auto">
            <a:xfrm>
              <a:off x="-1635187" y="37318030"/>
              <a:ext cx="745016" cy="1364758"/>
            </a:xfrm>
            <a:prstGeom prst="smileyFace">
              <a:avLst>
                <a:gd name="adj" fmla="val 4653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762" name="角丸四角形 115"/>
            <p:cNvSpPr>
              <a:spLocks noChangeAspect="1" noChangeArrowheads="1"/>
            </p:cNvSpPr>
            <p:nvPr/>
          </p:nvSpPr>
          <p:spPr bwMode="auto">
            <a:xfrm>
              <a:off x="-1563748" y="38705107"/>
              <a:ext cx="617663" cy="173504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763" name="角丸四角形 116"/>
            <p:cNvSpPr>
              <a:spLocks noChangeAspect="1" noChangeArrowheads="1"/>
            </p:cNvSpPr>
            <p:nvPr/>
          </p:nvSpPr>
          <p:spPr bwMode="auto">
            <a:xfrm rot="19995145">
              <a:off x="-2087471" y="38817069"/>
              <a:ext cx="677474" cy="40309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764" name="角丸四角形 117"/>
            <p:cNvSpPr>
              <a:spLocks noChangeAspect="1" noChangeArrowheads="1"/>
            </p:cNvSpPr>
            <p:nvPr/>
          </p:nvSpPr>
          <p:spPr bwMode="auto">
            <a:xfrm rot="2310286" flipH="1">
              <a:off x="-905280" y="38794009"/>
              <a:ext cx="475983" cy="37204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sp>
          <p:nvSpPr>
            <p:cNvPr id="765" name="角丸四角形 118"/>
            <p:cNvSpPr>
              <a:spLocks noChangeAspect="1" noChangeArrowheads="1"/>
            </p:cNvSpPr>
            <p:nvPr/>
          </p:nvSpPr>
          <p:spPr bwMode="auto">
            <a:xfrm rot="18353367" flipV="1">
              <a:off x="-1040417" y="39380233"/>
              <a:ext cx="936288" cy="17988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766" name="グループ化 196"/>
            <p:cNvGrpSpPr>
              <a:grpSpLocks noChangeAspect="1"/>
            </p:cNvGrpSpPr>
            <p:nvPr/>
          </p:nvGrpSpPr>
          <p:grpSpPr bwMode="auto">
            <a:xfrm flipH="1">
              <a:off x="-919579" y="39268627"/>
              <a:ext cx="362957" cy="759963"/>
              <a:chOff x="22125025" y="19555869"/>
              <a:chExt cx="2171712" cy="3024737"/>
            </a:xfrm>
            <a:solidFill>
              <a:schemeClr val="accent3"/>
            </a:solidFill>
          </p:grpSpPr>
          <p:sp>
            <p:nvSpPr>
              <p:cNvPr id="767" name="円/楕円 146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68" name="円/楕円 147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69" name="円/楕円 148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70" name="円/楕円 149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71" name="円/楕円 150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72" name="円/楕円 151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773" name="角丸四角形 118"/>
            <p:cNvSpPr>
              <a:spLocks noChangeAspect="1" noChangeArrowheads="1"/>
            </p:cNvSpPr>
            <p:nvPr/>
          </p:nvSpPr>
          <p:spPr bwMode="auto">
            <a:xfrm rot="5400000" flipV="1">
              <a:off x="-2516713" y="38556906"/>
              <a:ext cx="1061613" cy="168037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pPr defTabSz="2936647"/>
              <a:endParaRPr lang="ja-JP" altLang="en-US" sz="3100" dirty="0">
                <a:latin typeface="Arial" pitchFamily="34" charset="0"/>
                <a:ea typeface="ＭＳ ゴシック" pitchFamily="49" charset="-128"/>
              </a:endParaRPr>
            </a:p>
          </p:txBody>
        </p:sp>
        <p:grpSp>
          <p:nvGrpSpPr>
            <p:cNvPr id="774" name="グループ化 203"/>
            <p:cNvGrpSpPr>
              <a:grpSpLocks noChangeAspect="1"/>
            </p:cNvGrpSpPr>
            <p:nvPr/>
          </p:nvGrpSpPr>
          <p:grpSpPr bwMode="auto">
            <a:xfrm>
              <a:off x="-2204692" y="37469863"/>
              <a:ext cx="380467" cy="759963"/>
              <a:chOff x="22125025" y="19555869"/>
              <a:chExt cx="2171712" cy="3024737"/>
            </a:xfrm>
            <a:solidFill>
              <a:schemeClr val="accent3"/>
            </a:solidFill>
          </p:grpSpPr>
          <p:sp>
            <p:nvSpPr>
              <p:cNvPr id="775" name="円/楕円 140"/>
              <p:cNvSpPr>
                <a:spLocks noChangeArrowheads="1"/>
              </p:cNvSpPr>
              <p:nvPr/>
            </p:nvSpPr>
            <p:spPr bwMode="auto">
              <a:xfrm>
                <a:off x="22125025" y="20227918"/>
                <a:ext cx="2171712" cy="217171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76" name="円/楕円 141"/>
              <p:cNvSpPr>
                <a:spLocks noChangeArrowheads="1"/>
              </p:cNvSpPr>
              <p:nvPr/>
            </p:nvSpPr>
            <p:spPr bwMode="auto">
              <a:xfrm rot="484912">
                <a:off x="22921214" y="19555869"/>
                <a:ext cx="814392" cy="10858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77" name="円/楕円 142"/>
              <p:cNvSpPr>
                <a:spLocks noChangeArrowheads="1"/>
              </p:cNvSpPr>
              <p:nvPr/>
            </p:nvSpPr>
            <p:spPr bwMode="auto">
              <a:xfrm>
                <a:off x="22306001" y="20499382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78" name="円/楕円 143"/>
              <p:cNvSpPr>
                <a:spLocks noChangeArrowheads="1"/>
              </p:cNvSpPr>
              <p:nvPr/>
            </p:nvSpPr>
            <p:spPr bwMode="auto">
              <a:xfrm>
                <a:off x="22848929" y="21766214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79" name="円/楕円 144"/>
              <p:cNvSpPr>
                <a:spLocks noChangeArrowheads="1"/>
              </p:cNvSpPr>
              <p:nvPr/>
            </p:nvSpPr>
            <p:spPr bwMode="auto">
              <a:xfrm>
                <a:off x="22486977" y="21585238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  <p:sp>
            <p:nvSpPr>
              <p:cNvPr id="780" name="円/楕円 145"/>
              <p:cNvSpPr>
                <a:spLocks noChangeArrowheads="1"/>
              </p:cNvSpPr>
              <p:nvPr/>
            </p:nvSpPr>
            <p:spPr bwMode="auto">
              <a:xfrm>
                <a:off x="22215513" y="21042310"/>
                <a:ext cx="814392" cy="814392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2936647"/>
                <a:endParaRPr lang="ja-JP" altLang="en-US" sz="3100" dirty="0">
                  <a:solidFill>
                    <a:srgbClr val="C00000"/>
                  </a:solidFill>
                  <a:latin typeface="Arial" pitchFamily="34" charset="0"/>
                  <a:ea typeface="ＭＳ ゴシック" pitchFamily="49" charset="-128"/>
                </a:endParaRPr>
              </a:p>
            </p:txBody>
          </p:sp>
        </p:grpSp>
        <p:sp>
          <p:nvSpPr>
            <p:cNvPr id="974" name="上矢印 973"/>
            <p:cNvSpPr>
              <a:spLocks noChangeAspect="1"/>
            </p:cNvSpPr>
            <p:nvPr/>
          </p:nvSpPr>
          <p:spPr>
            <a:xfrm>
              <a:off x="-2213941" y="38038110"/>
              <a:ext cx="460851" cy="1612979"/>
            </a:xfrm>
            <a:prstGeom prst="upArrow">
              <a:avLst>
                <a:gd name="adj1" fmla="val 46651"/>
                <a:gd name="adj2" fmla="val 7040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46" name="テキスト ボックス 845"/>
          <p:cNvSpPr txBox="1"/>
          <p:nvPr/>
        </p:nvSpPr>
        <p:spPr>
          <a:xfrm>
            <a:off x="2178547" y="35733854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b="1" dirty="0" smtClean="0">
                <a:solidFill>
                  <a:srgbClr val="FF0000"/>
                </a:solidFill>
              </a:rPr>
              <a:t>generative model</a:t>
            </a:r>
            <a:endParaRPr kumimoji="1" lang="ja-JP" alt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>
            <a:spLocks/>
          </p:cNvSpPr>
          <p:nvPr/>
        </p:nvSpPr>
        <p:spPr>
          <a:xfrm>
            <a:off x="10459467" y="14275470"/>
            <a:ext cx="8424936" cy="1598577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>
            <a:spLocks noChangeAspect="1"/>
          </p:cNvSpPr>
          <p:nvPr/>
        </p:nvSpPr>
        <p:spPr>
          <a:xfrm>
            <a:off x="10891515" y="14851534"/>
            <a:ext cx="7632848" cy="6192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Text Box 93"/>
          <p:cNvSpPr txBox="1">
            <a:spLocks noChangeAspect="1" noChangeArrowheads="1"/>
          </p:cNvSpPr>
          <p:nvPr/>
        </p:nvSpPr>
        <p:spPr bwMode="auto">
          <a:xfrm>
            <a:off x="11179547" y="14851534"/>
            <a:ext cx="612962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800" dirty="0" smtClean="0">
                <a:solidFill>
                  <a:srgbClr val="FF0000"/>
                </a:solidFill>
                <a:latin typeface="Calibri" pitchFamily="34" charset="0"/>
              </a:rPr>
              <a:t>Real samples</a:t>
            </a:r>
            <a:endParaRPr lang="en-US" altLang="ja-JP" sz="88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60" name="グループ化 59"/>
          <p:cNvGrpSpPr>
            <a:grpSpLocks noChangeAspect="1"/>
          </p:cNvGrpSpPr>
          <p:nvPr/>
        </p:nvGrpSpPr>
        <p:grpSpPr>
          <a:xfrm>
            <a:off x="20900627" y="15715630"/>
            <a:ext cx="7757964" cy="8423076"/>
            <a:chOff x="977900" y="2349500"/>
            <a:chExt cx="3924300" cy="4032250"/>
          </a:xfrm>
        </p:grpSpPr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4025900" y="5280025"/>
              <a:ext cx="317500" cy="3222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62" name="AutoShape 6"/>
            <p:cNvSpPr>
              <a:spLocks noChangeArrowheads="1"/>
            </p:cNvSpPr>
            <p:nvPr/>
          </p:nvSpPr>
          <p:spPr bwMode="auto">
            <a:xfrm>
              <a:off x="4038600" y="5008563"/>
              <a:ext cx="260350" cy="2905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4635500" y="5678488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64" name="Oval 8"/>
            <p:cNvSpPr>
              <a:spLocks noChangeArrowheads="1"/>
            </p:cNvSpPr>
            <p:nvPr/>
          </p:nvSpPr>
          <p:spPr bwMode="auto">
            <a:xfrm>
              <a:off x="3403600" y="5262563"/>
              <a:ext cx="317500" cy="322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65" name="AutoShape 9"/>
            <p:cNvSpPr>
              <a:spLocks noChangeArrowheads="1"/>
            </p:cNvSpPr>
            <p:nvPr/>
          </p:nvSpPr>
          <p:spPr bwMode="auto">
            <a:xfrm>
              <a:off x="3429000" y="5008563"/>
              <a:ext cx="260350" cy="2905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Line 10"/>
            <p:cNvSpPr>
              <a:spLocks noChangeShapeType="1"/>
            </p:cNvSpPr>
            <p:nvPr/>
          </p:nvSpPr>
          <p:spPr bwMode="auto">
            <a:xfrm>
              <a:off x="3733800" y="5432425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4343400" y="5432425"/>
              <a:ext cx="292100" cy="322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Oval 12"/>
            <p:cNvSpPr>
              <a:spLocks noChangeArrowheads="1"/>
            </p:cNvSpPr>
            <p:nvPr/>
          </p:nvSpPr>
          <p:spPr bwMode="auto">
            <a:xfrm>
              <a:off x="2794000" y="5280025"/>
              <a:ext cx="317500" cy="3222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69" name="AutoShape 13"/>
            <p:cNvSpPr>
              <a:spLocks noChangeArrowheads="1"/>
            </p:cNvSpPr>
            <p:nvPr/>
          </p:nvSpPr>
          <p:spPr bwMode="auto">
            <a:xfrm>
              <a:off x="2819400" y="5026025"/>
              <a:ext cx="260350" cy="2905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" name="Line 14"/>
            <p:cNvSpPr>
              <a:spLocks noChangeShapeType="1"/>
            </p:cNvSpPr>
            <p:nvPr/>
          </p:nvSpPr>
          <p:spPr bwMode="auto">
            <a:xfrm>
              <a:off x="3124200" y="5449888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Oval 15"/>
            <p:cNvSpPr>
              <a:spLocks noChangeArrowheads="1"/>
            </p:cNvSpPr>
            <p:nvPr/>
          </p:nvSpPr>
          <p:spPr bwMode="auto">
            <a:xfrm>
              <a:off x="2184400" y="5280025"/>
              <a:ext cx="317500" cy="3222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72" name="AutoShape 16"/>
            <p:cNvSpPr>
              <a:spLocks noChangeArrowheads="1"/>
            </p:cNvSpPr>
            <p:nvPr/>
          </p:nvSpPr>
          <p:spPr bwMode="auto">
            <a:xfrm>
              <a:off x="2209800" y="5026025"/>
              <a:ext cx="260350" cy="2905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" name="Line 17"/>
            <p:cNvSpPr>
              <a:spLocks noChangeShapeType="1"/>
            </p:cNvSpPr>
            <p:nvPr/>
          </p:nvSpPr>
          <p:spPr bwMode="auto">
            <a:xfrm>
              <a:off x="2514600" y="5449888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Oval 18"/>
            <p:cNvSpPr>
              <a:spLocks noChangeArrowheads="1"/>
            </p:cNvSpPr>
            <p:nvPr/>
          </p:nvSpPr>
          <p:spPr bwMode="auto">
            <a:xfrm>
              <a:off x="1574800" y="5280025"/>
              <a:ext cx="317500" cy="3079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75" name="AutoShape 19"/>
            <p:cNvSpPr>
              <a:spLocks noChangeArrowheads="1"/>
            </p:cNvSpPr>
            <p:nvPr/>
          </p:nvSpPr>
          <p:spPr bwMode="auto">
            <a:xfrm>
              <a:off x="1600200" y="5026025"/>
              <a:ext cx="260350" cy="2905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>
              <a:off x="1905000" y="5449888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Oval 21"/>
            <p:cNvSpPr>
              <a:spLocks noChangeArrowheads="1"/>
            </p:cNvSpPr>
            <p:nvPr/>
          </p:nvSpPr>
          <p:spPr bwMode="auto">
            <a:xfrm>
              <a:off x="977900" y="5678488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78" name="Line 22"/>
            <p:cNvSpPr>
              <a:spLocks noChangeShapeType="1"/>
            </p:cNvSpPr>
            <p:nvPr/>
          </p:nvSpPr>
          <p:spPr bwMode="auto">
            <a:xfrm flipV="1">
              <a:off x="1206500" y="5432425"/>
              <a:ext cx="393700" cy="246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Oval 38"/>
            <p:cNvSpPr>
              <a:spLocks noChangeArrowheads="1"/>
            </p:cNvSpPr>
            <p:nvPr/>
          </p:nvSpPr>
          <p:spPr bwMode="auto">
            <a:xfrm>
              <a:off x="4025900" y="2606675"/>
              <a:ext cx="317500" cy="3222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80" name="AutoShape 39"/>
            <p:cNvSpPr>
              <a:spLocks noChangeArrowheads="1"/>
            </p:cNvSpPr>
            <p:nvPr/>
          </p:nvSpPr>
          <p:spPr bwMode="auto">
            <a:xfrm>
              <a:off x="4057650" y="2349500"/>
              <a:ext cx="260350" cy="2905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" name="Oval 40"/>
            <p:cNvSpPr>
              <a:spLocks noChangeArrowheads="1"/>
            </p:cNvSpPr>
            <p:nvPr/>
          </p:nvSpPr>
          <p:spPr bwMode="auto">
            <a:xfrm>
              <a:off x="4648200" y="2682875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82" name="Oval 41"/>
            <p:cNvSpPr>
              <a:spLocks noChangeArrowheads="1"/>
            </p:cNvSpPr>
            <p:nvPr/>
          </p:nvSpPr>
          <p:spPr bwMode="auto">
            <a:xfrm>
              <a:off x="3403600" y="2589213"/>
              <a:ext cx="317500" cy="322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83" name="AutoShape 42"/>
            <p:cNvSpPr>
              <a:spLocks noChangeArrowheads="1"/>
            </p:cNvSpPr>
            <p:nvPr/>
          </p:nvSpPr>
          <p:spPr bwMode="auto">
            <a:xfrm>
              <a:off x="3448050" y="2349500"/>
              <a:ext cx="260350" cy="2905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" name="Line 43"/>
            <p:cNvSpPr>
              <a:spLocks noChangeShapeType="1"/>
            </p:cNvSpPr>
            <p:nvPr/>
          </p:nvSpPr>
          <p:spPr bwMode="auto">
            <a:xfrm>
              <a:off x="3733800" y="2759075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Line 44"/>
            <p:cNvSpPr>
              <a:spLocks noChangeShapeType="1"/>
            </p:cNvSpPr>
            <p:nvPr/>
          </p:nvSpPr>
          <p:spPr bwMode="auto">
            <a:xfrm>
              <a:off x="4343400" y="2759075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Oval 45"/>
            <p:cNvSpPr>
              <a:spLocks noChangeArrowheads="1"/>
            </p:cNvSpPr>
            <p:nvPr/>
          </p:nvSpPr>
          <p:spPr bwMode="auto">
            <a:xfrm>
              <a:off x="2794000" y="2606675"/>
              <a:ext cx="317500" cy="3222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87" name="AutoShape 46"/>
            <p:cNvSpPr>
              <a:spLocks noChangeArrowheads="1"/>
            </p:cNvSpPr>
            <p:nvPr/>
          </p:nvSpPr>
          <p:spPr bwMode="auto">
            <a:xfrm>
              <a:off x="2838450" y="2366963"/>
              <a:ext cx="260350" cy="2905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>
              <a:off x="3124200" y="2776538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Oval 48"/>
            <p:cNvSpPr>
              <a:spLocks noChangeArrowheads="1"/>
            </p:cNvSpPr>
            <p:nvPr/>
          </p:nvSpPr>
          <p:spPr bwMode="auto">
            <a:xfrm>
              <a:off x="2184400" y="2606675"/>
              <a:ext cx="317500" cy="3222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90" name="AutoShape 49"/>
            <p:cNvSpPr>
              <a:spLocks noChangeArrowheads="1"/>
            </p:cNvSpPr>
            <p:nvPr/>
          </p:nvSpPr>
          <p:spPr bwMode="auto">
            <a:xfrm>
              <a:off x="2228850" y="2366963"/>
              <a:ext cx="260350" cy="2905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1" name="Line 50"/>
            <p:cNvSpPr>
              <a:spLocks noChangeShapeType="1"/>
            </p:cNvSpPr>
            <p:nvPr/>
          </p:nvSpPr>
          <p:spPr bwMode="auto">
            <a:xfrm>
              <a:off x="2514600" y="2776538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Oval 51"/>
            <p:cNvSpPr>
              <a:spLocks noChangeArrowheads="1"/>
            </p:cNvSpPr>
            <p:nvPr/>
          </p:nvSpPr>
          <p:spPr bwMode="auto">
            <a:xfrm>
              <a:off x="1574800" y="2606675"/>
              <a:ext cx="317500" cy="3079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93" name="AutoShape 52"/>
            <p:cNvSpPr>
              <a:spLocks noChangeArrowheads="1"/>
            </p:cNvSpPr>
            <p:nvPr/>
          </p:nvSpPr>
          <p:spPr bwMode="auto">
            <a:xfrm>
              <a:off x="1619250" y="2366963"/>
              <a:ext cx="260350" cy="2905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" name="Line 53"/>
            <p:cNvSpPr>
              <a:spLocks noChangeShapeType="1"/>
            </p:cNvSpPr>
            <p:nvPr/>
          </p:nvSpPr>
          <p:spPr bwMode="auto">
            <a:xfrm>
              <a:off x="1905000" y="2776538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Oval 54"/>
            <p:cNvSpPr>
              <a:spLocks noChangeArrowheads="1"/>
            </p:cNvSpPr>
            <p:nvPr/>
          </p:nvSpPr>
          <p:spPr bwMode="auto">
            <a:xfrm>
              <a:off x="1066800" y="2682875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96" name="Line 55"/>
            <p:cNvSpPr>
              <a:spLocks noChangeShapeType="1"/>
            </p:cNvSpPr>
            <p:nvPr/>
          </p:nvSpPr>
          <p:spPr bwMode="auto">
            <a:xfrm>
              <a:off x="1295400" y="2759075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Oval 57"/>
            <p:cNvSpPr>
              <a:spLocks noChangeArrowheads="1"/>
            </p:cNvSpPr>
            <p:nvPr/>
          </p:nvSpPr>
          <p:spPr bwMode="auto">
            <a:xfrm>
              <a:off x="3644900" y="6059488"/>
              <a:ext cx="317500" cy="322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98" name="AutoShape 58"/>
            <p:cNvSpPr>
              <a:spLocks noChangeArrowheads="1"/>
            </p:cNvSpPr>
            <p:nvPr/>
          </p:nvSpPr>
          <p:spPr bwMode="auto">
            <a:xfrm>
              <a:off x="3670300" y="5805488"/>
              <a:ext cx="260350" cy="2905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9" name="Oval 60"/>
            <p:cNvSpPr>
              <a:spLocks noChangeArrowheads="1"/>
            </p:cNvSpPr>
            <p:nvPr/>
          </p:nvSpPr>
          <p:spPr bwMode="auto">
            <a:xfrm>
              <a:off x="3022600" y="6042025"/>
              <a:ext cx="317500" cy="3222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00" name="AutoShape 61"/>
            <p:cNvSpPr>
              <a:spLocks noChangeArrowheads="1"/>
            </p:cNvSpPr>
            <p:nvPr/>
          </p:nvSpPr>
          <p:spPr bwMode="auto">
            <a:xfrm>
              <a:off x="3060700" y="5805488"/>
              <a:ext cx="260350" cy="2905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" name="Line 62"/>
            <p:cNvSpPr>
              <a:spLocks noChangeShapeType="1"/>
            </p:cNvSpPr>
            <p:nvPr/>
          </p:nvSpPr>
          <p:spPr bwMode="auto">
            <a:xfrm>
              <a:off x="3352800" y="6211888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Line 63"/>
            <p:cNvSpPr>
              <a:spLocks noChangeShapeType="1"/>
            </p:cNvSpPr>
            <p:nvPr/>
          </p:nvSpPr>
          <p:spPr bwMode="auto">
            <a:xfrm flipV="1">
              <a:off x="3962400" y="5907088"/>
              <a:ext cx="6731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Oval 64"/>
            <p:cNvSpPr>
              <a:spLocks noChangeArrowheads="1"/>
            </p:cNvSpPr>
            <p:nvPr/>
          </p:nvSpPr>
          <p:spPr bwMode="auto">
            <a:xfrm>
              <a:off x="2406650" y="6059488"/>
              <a:ext cx="317500" cy="322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04" name="AutoShape 65"/>
            <p:cNvSpPr>
              <a:spLocks noChangeArrowheads="1"/>
            </p:cNvSpPr>
            <p:nvPr/>
          </p:nvSpPr>
          <p:spPr bwMode="auto">
            <a:xfrm>
              <a:off x="2444750" y="5822950"/>
              <a:ext cx="260350" cy="2905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" name="Line 66"/>
            <p:cNvSpPr>
              <a:spLocks noChangeShapeType="1"/>
            </p:cNvSpPr>
            <p:nvPr/>
          </p:nvSpPr>
          <p:spPr bwMode="auto">
            <a:xfrm>
              <a:off x="2736850" y="622935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Oval 67"/>
            <p:cNvSpPr>
              <a:spLocks noChangeArrowheads="1"/>
            </p:cNvSpPr>
            <p:nvPr/>
          </p:nvSpPr>
          <p:spPr bwMode="auto">
            <a:xfrm>
              <a:off x="1797050" y="6059488"/>
              <a:ext cx="317500" cy="3079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07" name="AutoShape 68"/>
            <p:cNvSpPr>
              <a:spLocks noChangeArrowheads="1"/>
            </p:cNvSpPr>
            <p:nvPr/>
          </p:nvSpPr>
          <p:spPr bwMode="auto">
            <a:xfrm>
              <a:off x="1835150" y="5822950"/>
              <a:ext cx="260350" cy="2905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8" name="Line 69"/>
            <p:cNvSpPr>
              <a:spLocks noChangeShapeType="1"/>
            </p:cNvSpPr>
            <p:nvPr/>
          </p:nvSpPr>
          <p:spPr bwMode="auto">
            <a:xfrm>
              <a:off x="2127250" y="622935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Line 71"/>
            <p:cNvSpPr>
              <a:spLocks noChangeShapeType="1"/>
            </p:cNvSpPr>
            <p:nvPr/>
          </p:nvSpPr>
          <p:spPr bwMode="auto">
            <a:xfrm>
              <a:off x="1206500" y="5830888"/>
              <a:ext cx="61595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Oval 72"/>
            <p:cNvSpPr>
              <a:spLocks noChangeArrowheads="1"/>
            </p:cNvSpPr>
            <p:nvPr/>
          </p:nvSpPr>
          <p:spPr bwMode="auto">
            <a:xfrm>
              <a:off x="4051300" y="4167188"/>
              <a:ext cx="317500" cy="322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11" name="AutoShape 73"/>
            <p:cNvSpPr>
              <a:spLocks noChangeArrowheads="1"/>
            </p:cNvSpPr>
            <p:nvPr/>
          </p:nvSpPr>
          <p:spPr bwMode="auto">
            <a:xfrm>
              <a:off x="4095750" y="3933825"/>
              <a:ext cx="260350" cy="2905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" name="Oval 74"/>
            <p:cNvSpPr>
              <a:spLocks noChangeArrowheads="1"/>
            </p:cNvSpPr>
            <p:nvPr/>
          </p:nvSpPr>
          <p:spPr bwMode="auto">
            <a:xfrm>
              <a:off x="4673600" y="4243388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13" name="Oval 75"/>
            <p:cNvSpPr>
              <a:spLocks noChangeArrowheads="1"/>
            </p:cNvSpPr>
            <p:nvPr/>
          </p:nvSpPr>
          <p:spPr bwMode="auto">
            <a:xfrm>
              <a:off x="3429000" y="4149725"/>
              <a:ext cx="317500" cy="3222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14" name="AutoShape 76"/>
            <p:cNvSpPr>
              <a:spLocks noChangeArrowheads="1"/>
            </p:cNvSpPr>
            <p:nvPr/>
          </p:nvSpPr>
          <p:spPr bwMode="auto">
            <a:xfrm>
              <a:off x="3448050" y="3933825"/>
              <a:ext cx="260350" cy="2905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5" name="Line 77"/>
            <p:cNvSpPr>
              <a:spLocks noChangeShapeType="1"/>
            </p:cNvSpPr>
            <p:nvPr/>
          </p:nvSpPr>
          <p:spPr bwMode="auto">
            <a:xfrm>
              <a:off x="3759200" y="4319588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Line 78"/>
            <p:cNvSpPr>
              <a:spLocks noChangeShapeType="1"/>
            </p:cNvSpPr>
            <p:nvPr/>
          </p:nvSpPr>
          <p:spPr bwMode="auto">
            <a:xfrm>
              <a:off x="4368800" y="4319588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Oval 79"/>
            <p:cNvSpPr>
              <a:spLocks noChangeArrowheads="1"/>
            </p:cNvSpPr>
            <p:nvPr/>
          </p:nvSpPr>
          <p:spPr bwMode="auto">
            <a:xfrm>
              <a:off x="2819400" y="3692525"/>
              <a:ext cx="317500" cy="3222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18" name="AutoShape 80"/>
            <p:cNvSpPr>
              <a:spLocks noChangeArrowheads="1"/>
            </p:cNvSpPr>
            <p:nvPr/>
          </p:nvSpPr>
          <p:spPr bwMode="auto">
            <a:xfrm>
              <a:off x="2843213" y="3500438"/>
              <a:ext cx="260350" cy="2905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" name="Line 81"/>
            <p:cNvSpPr>
              <a:spLocks noChangeShapeType="1"/>
            </p:cNvSpPr>
            <p:nvPr/>
          </p:nvSpPr>
          <p:spPr bwMode="auto">
            <a:xfrm>
              <a:off x="3124200" y="3921125"/>
              <a:ext cx="330200" cy="339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Oval 82"/>
            <p:cNvSpPr>
              <a:spLocks noChangeArrowheads="1"/>
            </p:cNvSpPr>
            <p:nvPr/>
          </p:nvSpPr>
          <p:spPr bwMode="auto">
            <a:xfrm>
              <a:off x="2209800" y="4167188"/>
              <a:ext cx="317500" cy="322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21" name="AutoShape 83"/>
            <p:cNvSpPr>
              <a:spLocks noChangeArrowheads="1"/>
            </p:cNvSpPr>
            <p:nvPr/>
          </p:nvSpPr>
          <p:spPr bwMode="auto">
            <a:xfrm>
              <a:off x="2268538" y="3933825"/>
              <a:ext cx="260350" cy="2905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2" name="Line 84"/>
            <p:cNvSpPr>
              <a:spLocks noChangeShapeType="1"/>
            </p:cNvSpPr>
            <p:nvPr/>
          </p:nvSpPr>
          <p:spPr bwMode="auto">
            <a:xfrm flipV="1">
              <a:off x="2514600" y="3921125"/>
              <a:ext cx="355600" cy="339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Oval 85"/>
            <p:cNvSpPr>
              <a:spLocks noChangeArrowheads="1"/>
            </p:cNvSpPr>
            <p:nvPr/>
          </p:nvSpPr>
          <p:spPr bwMode="auto">
            <a:xfrm>
              <a:off x="1600200" y="4167188"/>
              <a:ext cx="317500" cy="3079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24" name="AutoShape 86"/>
            <p:cNvSpPr>
              <a:spLocks noChangeArrowheads="1"/>
            </p:cNvSpPr>
            <p:nvPr/>
          </p:nvSpPr>
          <p:spPr bwMode="auto">
            <a:xfrm>
              <a:off x="1647825" y="3933825"/>
              <a:ext cx="260350" cy="2905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" name="Line 87"/>
            <p:cNvSpPr>
              <a:spLocks noChangeShapeType="1"/>
            </p:cNvSpPr>
            <p:nvPr/>
          </p:nvSpPr>
          <p:spPr bwMode="auto">
            <a:xfrm>
              <a:off x="1930400" y="433705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Oval 88"/>
            <p:cNvSpPr>
              <a:spLocks noChangeArrowheads="1"/>
            </p:cNvSpPr>
            <p:nvPr/>
          </p:nvSpPr>
          <p:spPr bwMode="auto">
            <a:xfrm>
              <a:off x="1092200" y="4243388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27" name="Line 89"/>
            <p:cNvSpPr>
              <a:spLocks noChangeShapeType="1"/>
            </p:cNvSpPr>
            <p:nvPr/>
          </p:nvSpPr>
          <p:spPr bwMode="auto">
            <a:xfrm>
              <a:off x="1320800" y="4319588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Line 90"/>
            <p:cNvSpPr>
              <a:spLocks noChangeShapeType="1"/>
            </p:cNvSpPr>
            <p:nvPr/>
          </p:nvSpPr>
          <p:spPr bwMode="auto">
            <a:xfrm>
              <a:off x="2514600" y="4378325"/>
              <a:ext cx="99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2987675" y="3068638"/>
              <a:ext cx="71438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2987675" y="3221038"/>
              <a:ext cx="71438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2987675" y="3357563"/>
              <a:ext cx="71438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2987675" y="4511675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2987675" y="4656138"/>
              <a:ext cx="71438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987675" y="4799013"/>
              <a:ext cx="71438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35" name="正方形/長方形 134"/>
          <p:cNvSpPr/>
          <p:nvPr/>
        </p:nvSpPr>
        <p:spPr>
          <a:xfrm>
            <a:off x="19892515" y="14275470"/>
            <a:ext cx="9721080" cy="11017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8" name="正方形/長方形 137"/>
          <p:cNvSpPr>
            <a:spLocks noChangeAspect="1"/>
          </p:cNvSpPr>
          <p:nvPr/>
        </p:nvSpPr>
        <p:spPr>
          <a:xfrm>
            <a:off x="11971635" y="16435710"/>
            <a:ext cx="54006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666379" y="14347478"/>
            <a:ext cx="9361040" cy="9433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9" name="Text Box 93"/>
          <p:cNvSpPr txBox="1">
            <a:spLocks noChangeAspect="1" noChangeArrowheads="1"/>
          </p:cNvSpPr>
          <p:nvPr/>
        </p:nvSpPr>
        <p:spPr bwMode="auto">
          <a:xfrm>
            <a:off x="20252555" y="14419486"/>
            <a:ext cx="81514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800" dirty="0" smtClean="0">
                <a:solidFill>
                  <a:srgbClr val="FF0000"/>
                </a:solidFill>
                <a:latin typeface="Calibri" pitchFamily="34" charset="0"/>
              </a:rPr>
              <a:t>Candidate HMMs</a:t>
            </a:r>
            <a:endParaRPr lang="en-US" altLang="ja-JP" sz="8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0" name="Text Box 93"/>
          <p:cNvSpPr txBox="1">
            <a:spLocks noChangeAspect="1" noChangeArrowheads="1"/>
          </p:cNvSpPr>
          <p:nvPr/>
        </p:nvSpPr>
        <p:spPr bwMode="auto">
          <a:xfrm>
            <a:off x="11035531" y="21325864"/>
            <a:ext cx="74991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800" dirty="0" smtClean="0">
                <a:solidFill>
                  <a:schemeClr val="accent5"/>
                </a:solidFill>
                <a:latin typeface="Calibri" pitchFamily="34" charset="0"/>
              </a:rPr>
              <a:t>Virtual samples</a:t>
            </a:r>
            <a:endParaRPr lang="en-US" altLang="ja-JP" sz="88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151" name="正方形/長方形 150"/>
          <p:cNvSpPr>
            <a:spLocks noChangeAspect="1"/>
          </p:cNvSpPr>
          <p:nvPr/>
        </p:nvSpPr>
        <p:spPr>
          <a:xfrm>
            <a:off x="11971635" y="17587838"/>
            <a:ext cx="54006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19730191" y="25940766"/>
            <a:ext cx="10513168" cy="4392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4" name="Text Box 93"/>
          <p:cNvSpPr txBox="1">
            <a:spLocks noChangeAspect="1" noChangeArrowheads="1"/>
          </p:cNvSpPr>
          <p:nvPr/>
        </p:nvSpPr>
        <p:spPr bwMode="auto">
          <a:xfrm>
            <a:off x="20378263" y="26732854"/>
            <a:ext cx="99017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8000" dirty="0" smtClean="0">
                <a:solidFill>
                  <a:srgbClr val="FF0000"/>
                </a:solidFill>
                <a:latin typeface="Calibri" pitchFamily="34" charset="0"/>
              </a:rPr>
              <a:t>Select the HMM with the highest likelihood</a:t>
            </a:r>
            <a:endParaRPr lang="en-US" altLang="ja-JP" sz="8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5" name="下矢印 154"/>
          <p:cNvSpPr/>
          <p:nvPr/>
        </p:nvSpPr>
        <p:spPr>
          <a:xfrm>
            <a:off x="23132875" y="24860646"/>
            <a:ext cx="381642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6" name="右矢印 155"/>
          <p:cNvSpPr/>
          <p:nvPr/>
        </p:nvSpPr>
        <p:spPr>
          <a:xfrm>
            <a:off x="18884403" y="26012774"/>
            <a:ext cx="1440160" cy="403244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30" name="グループ化 229"/>
          <p:cNvGrpSpPr/>
          <p:nvPr/>
        </p:nvGrpSpPr>
        <p:grpSpPr>
          <a:xfrm>
            <a:off x="9955411" y="4842422"/>
            <a:ext cx="8810626" cy="5336110"/>
            <a:chOff x="12619955" y="4762600"/>
            <a:chExt cx="8810626" cy="5336110"/>
          </a:xfrm>
        </p:grpSpPr>
        <p:sp>
          <p:nvSpPr>
            <p:cNvPr id="152" name="Oval 5"/>
            <p:cNvSpPr>
              <a:spLocks noChangeArrowheads="1"/>
            </p:cNvSpPr>
            <p:nvPr/>
          </p:nvSpPr>
          <p:spPr bwMode="auto">
            <a:xfrm>
              <a:off x="19328731" y="739678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57" name="AutoShape 6"/>
            <p:cNvSpPr>
              <a:spLocks noChangeArrowheads="1"/>
            </p:cNvSpPr>
            <p:nvPr/>
          </p:nvSpPr>
          <p:spPr bwMode="auto">
            <a:xfrm>
              <a:off x="19368715" y="692160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8" name="Oval 7"/>
            <p:cNvSpPr>
              <a:spLocks noChangeArrowheads="1"/>
            </p:cNvSpPr>
            <p:nvPr/>
          </p:nvSpPr>
          <p:spPr bwMode="auto">
            <a:xfrm>
              <a:off x="20973381" y="750791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59" name="Oval 8"/>
            <p:cNvSpPr>
              <a:spLocks noChangeArrowheads="1"/>
            </p:cNvSpPr>
            <p:nvPr/>
          </p:nvSpPr>
          <p:spPr bwMode="auto">
            <a:xfrm>
              <a:off x="18084131" y="7361860"/>
              <a:ext cx="635000" cy="6445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60" name="AutoShape 9"/>
            <p:cNvSpPr>
              <a:spLocks noChangeArrowheads="1"/>
            </p:cNvSpPr>
            <p:nvPr/>
          </p:nvSpPr>
          <p:spPr bwMode="auto">
            <a:xfrm>
              <a:off x="18149515" y="692160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" name="Line 10"/>
            <p:cNvSpPr>
              <a:spLocks noChangeShapeType="1"/>
            </p:cNvSpPr>
            <p:nvPr/>
          </p:nvSpPr>
          <p:spPr bwMode="auto">
            <a:xfrm>
              <a:off x="18744531" y="7701584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Line 11"/>
            <p:cNvSpPr>
              <a:spLocks noChangeShapeType="1"/>
            </p:cNvSpPr>
            <p:nvPr/>
          </p:nvSpPr>
          <p:spPr bwMode="auto">
            <a:xfrm>
              <a:off x="19963731" y="7796834"/>
              <a:ext cx="1009650" cy="349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" name="Oval 12"/>
            <p:cNvSpPr>
              <a:spLocks noChangeArrowheads="1"/>
            </p:cNvSpPr>
            <p:nvPr/>
          </p:nvSpPr>
          <p:spPr bwMode="auto">
            <a:xfrm>
              <a:off x="16864931" y="739678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64" name="AutoShape 13"/>
            <p:cNvSpPr>
              <a:spLocks noChangeArrowheads="1"/>
            </p:cNvSpPr>
            <p:nvPr/>
          </p:nvSpPr>
          <p:spPr bwMode="auto">
            <a:xfrm>
              <a:off x="16930315" y="695652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5" name="Line 14"/>
            <p:cNvSpPr>
              <a:spLocks noChangeShapeType="1"/>
            </p:cNvSpPr>
            <p:nvPr/>
          </p:nvSpPr>
          <p:spPr bwMode="auto">
            <a:xfrm>
              <a:off x="17525331" y="773651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Oval 15"/>
            <p:cNvSpPr>
              <a:spLocks noChangeArrowheads="1"/>
            </p:cNvSpPr>
            <p:nvPr/>
          </p:nvSpPr>
          <p:spPr bwMode="auto">
            <a:xfrm>
              <a:off x="15645731" y="739678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67" name="AutoShape 16"/>
            <p:cNvSpPr>
              <a:spLocks noChangeArrowheads="1"/>
            </p:cNvSpPr>
            <p:nvPr/>
          </p:nvSpPr>
          <p:spPr bwMode="auto">
            <a:xfrm>
              <a:off x="15711115" y="695652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8" name="Line 17"/>
            <p:cNvSpPr>
              <a:spLocks noChangeShapeType="1"/>
            </p:cNvSpPr>
            <p:nvPr/>
          </p:nvSpPr>
          <p:spPr bwMode="auto">
            <a:xfrm>
              <a:off x="16306131" y="773651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Oval 18"/>
            <p:cNvSpPr>
              <a:spLocks noChangeArrowheads="1"/>
            </p:cNvSpPr>
            <p:nvPr/>
          </p:nvSpPr>
          <p:spPr bwMode="auto">
            <a:xfrm>
              <a:off x="14426531" y="7396784"/>
              <a:ext cx="635000" cy="6159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70" name="AutoShape 19"/>
            <p:cNvSpPr>
              <a:spLocks noChangeArrowheads="1"/>
            </p:cNvSpPr>
            <p:nvPr/>
          </p:nvSpPr>
          <p:spPr bwMode="auto">
            <a:xfrm>
              <a:off x="14491915" y="695652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1" name="Line 20"/>
            <p:cNvSpPr>
              <a:spLocks noChangeShapeType="1"/>
            </p:cNvSpPr>
            <p:nvPr/>
          </p:nvSpPr>
          <p:spPr bwMode="auto">
            <a:xfrm>
              <a:off x="15086931" y="773651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2" name="Oval 21"/>
            <p:cNvSpPr>
              <a:spLocks noChangeArrowheads="1"/>
            </p:cNvSpPr>
            <p:nvPr/>
          </p:nvSpPr>
          <p:spPr bwMode="auto">
            <a:xfrm>
              <a:off x="12619955" y="750791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73" name="Line 22"/>
            <p:cNvSpPr>
              <a:spLocks noChangeShapeType="1"/>
            </p:cNvSpPr>
            <p:nvPr/>
          </p:nvSpPr>
          <p:spPr bwMode="auto">
            <a:xfrm>
              <a:off x="13051755" y="7650784"/>
              <a:ext cx="1425576" cy="5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Oval 57"/>
            <p:cNvSpPr>
              <a:spLocks noChangeArrowheads="1"/>
            </p:cNvSpPr>
            <p:nvPr/>
          </p:nvSpPr>
          <p:spPr bwMode="auto">
            <a:xfrm>
              <a:off x="18633405" y="945418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75" name="AutoShape 58"/>
            <p:cNvSpPr>
              <a:spLocks noChangeArrowheads="1"/>
            </p:cNvSpPr>
            <p:nvPr/>
          </p:nvSpPr>
          <p:spPr bwMode="auto">
            <a:xfrm>
              <a:off x="18673389" y="897900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6" name="Oval 60"/>
            <p:cNvSpPr>
              <a:spLocks noChangeArrowheads="1"/>
            </p:cNvSpPr>
            <p:nvPr/>
          </p:nvSpPr>
          <p:spPr bwMode="auto">
            <a:xfrm>
              <a:off x="17388805" y="9419260"/>
              <a:ext cx="635000" cy="6445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77" name="AutoShape 61"/>
            <p:cNvSpPr>
              <a:spLocks noChangeArrowheads="1"/>
            </p:cNvSpPr>
            <p:nvPr/>
          </p:nvSpPr>
          <p:spPr bwMode="auto">
            <a:xfrm>
              <a:off x="17454189" y="897900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8" name="Line 62"/>
            <p:cNvSpPr>
              <a:spLocks noChangeShapeType="1"/>
            </p:cNvSpPr>
            <p:nvPr/>
          </p:nvSpPr>
          <p:spPr bwMode="auto">
            <a:xfrm>
              <a:off x="18049205" y="9758984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9" name="Line 63"/>
            <p:cNvSpPr>
              <a:spLocks noChangeShapeType="1"/>
            </p:cNvSpPr>
            <p:nvPr/>
          </p:nvSpPr>
          <p:spPr bwMode="auto">
            <a:xfrm flipV="1">
              <a:off x="19389055" y="7974634"/>
              <a:ext cx="1727200" cy="1692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0" name="Oval 64"/>
            <p:cNvSpPr>
              <a:spLocks noChangeArrowheads="1"/>
            </p:cNvSpPr>
            <p:nvPr/>
          </p:nvSpPr>
          <p:spPr bwMode="auto">
            <a:xfrm>
              <a:off x="16156905" y="945418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81" name="AutoShape 65"/>
            <p:cNvSpPr>
              <a:spLocks noChangeArrowheads="1"/>
            </p:cNvSpPr>
            <p:nvPr/>
          </p:nvSpPr>
          <p:spPr bwMode="auto">
            <a:xfrm>
              <a:off x="16222289" y="901392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2" name="Line 66"/>
            <p:cNvSpPr>
              <a:spLocks noChangeShapeType="1"/>
            </p:cNvSpPr>
            <p:nvPr/>
          </p:nvSpPr>
          <p:spPr bwMode="auto">
            <a:xfrm>
              <a:off x="16817305" y="979391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Oval 67"/>
            <p:cNvSpPr>
              <a:spLocks noChangeArrowheads="1"/>
            </p:cNvSpPr>
            <p:nvPr/>
          </p:nvSpPr>
          <p:spPr bwMode="auto">
            <a:xfrm>
              <a:off x="14937705" y="9454184"/>
              <a:ext cx="635000" cy="6159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84" name="AutoShape 68"/>
            <p:cNvSpPr>
              <a:spLocks noChangeArrowheads="1"/>
            </p:cNvSpPr>
            <p:nvPr/>
          </p:nvSpPr>
          <p:spPr bwMode="auto">
            <a:xfrm>
              <a:off x="15003089" y="901392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5" name="Line 69"/>
            <p:cNvSpPr>
              <a:spLocks noChangeShapeType="1"/>
            </p:cNvSpPr>
            <p:nvPr/>
          </p:nvSpPr>
          <p:spPr bwMode="auto">
            <a:xfrm>
              <a:off x="15598105" y="979391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6" name="Line 71"/>
            <p:cNvSpPr>
              <a:spLocks noChangeShapeType="1"/>
            </p:cNvSpPr>
            <p:nvPr/>
          </p:nvSpPr>
          <p:spPr bwMode="auto">
            <a:xfrm>
              <a:off x="13051755" y="7939710"/>
              <a:ext cx="1873250" cy="172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7" name="Oval 57"/>
            <p:cNvSpPr>
              <a:spLocks noChangeArrowheads="1"/>
            </p:cNvSpPr>
            <p:nvPr/>
          </p:nvSpPr>
          <p:spPr bwMode="auto">
            <a:xfrm>
              <a:off x="18487355" y="523778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88" name="AutoShape 58"/>
            <p:cNvSpPr>
              <a:spLocks noChangeArrowheads="1"/>
            </p:cNvSpPr>
            <p:nvPr/>
          </p:nvSpPr>
          <p:spPr bwMode="auto">
            <a:xfrm>
              <a:off x="18527339" y="476260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" name="Oval 60"/>
            <p:cNvSpPr>
              <a:spLocks noChangeArrowheads="1"/>
            </p:cNvSpPr>
            <p:nvPr/>
          </p:nvSpPr>
          <p:spPr bwMode="auto">
            <a:xfrm>
              <a:off x="17242755" y="5202860"/>
              <a:ext cx="635000" cy="6445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90" name="AutoShape 61"/>
            <p:cNvSpPr>
              <a:spLocks noChangeArrowheads="1"/>
            </p:cNvSpPr>
            <p:nvPr/>
          </p:nvSpPr>
          <p:spPr bwMode="auto">
            <a:xfrm>
              <a:off x="17308139" y="476260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1" name="Line 62"/>
            <p:cNvSpPr>
              <a:spLocks noChangeShapeType="1"/>
            </p:cNvSpPr>
            <p:nvPr/>
          </p:nvSpPr>
          <p:spPr bwMode="auto">
            <a:xfrm>
              <a:off x="17903155" y="5542584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" name="Oval 64"/>
            <p:cNvSpPr>
              <a:spLocks noChangeArrowheads="1"/>
            </p:cNvSpPr>
            <p:nvPr/>
          </p:nvSpPr>
          <p:spPr bwMode="auto">
            <a:xfrm>
              <a:off x="16010855" y="523778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93" name="AutoShape 65"/>
            <p:cNvSpPr>
              <a:spLocks noChangeArrowheads="1"/>
            </p:cNvSpPr>
            <p:nvPr/>
          </p:nvSpPr>
          <p:spPr bwMode="auto">
            <a:xfrm>
              <a:off x="16076239" y="479752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>
              <a:off x="16671255" y="557751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" name="Oval 67"/>
            <p:cNvSpPr>
              <a:spLocks noChangeArrowheads="1"/>
            </p:cNvSpPr>
            <p:nvPr/>
          </p:nvSpPr>
          <p:spPr bwMode="auto">
            <a:xfrm>
              <a:off x="14791655" y="5237784"/>
              <a:ext cx="635000" cy="6159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196" name="AutoShape 68"/>
            <p:cNvSpPr>
              <a:spLocks noChangeArrowheads="1"/>
            </p:cNvSpPr>
            <p:nvPr/>
          </p:nvSpPr>
          <p:spPr bwMode="auto">
            <a:xfrm>
              <a:off x="14857039" y="479752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>
              <a:off x="15452055" y="557751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8" name="Line 22"/>
            <p:cNvSpPr>
              <a:spLocks noChangeShapeType="1"/>
            </p:cNvSpPr>
            <p:nvPr/>
          </p:nvSpPr>
          <p:spPr bwMode="auto">
            <a:xfrm flipV="1">
              <a:off x="12908881" y="5634660"/>
              <a:ext cx="2016124" cy="1873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9" name="Line 11"/>
            <p:cNvSpPr>
              <a:spLocks noChangeShapeType="1"/>
            </p:cNvSpPr>
            <p:nvPr/>
          </p:nvSpPr>
          <p:spPr bwMode="auto">
            <a:xfrm>
              <a:off x="19100131" y="5491784"/>
              <a:ext cx="2016124" cy="2051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0" name="Rectangle 3"/>
          <p:cNvSpPr>
            <a:spLocks noChangeArrowheads="1"/>
          </p:cNvSpPr>
          <p:nvPr/>
        </p:nvSpPr>
        <p:spPr bwMode="auto">
          <a:xfrm>
            <a:off x="1457325" y="6211468"/>
            <a:ext cx="1441450" cy="143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6000">
                <a:latin typeface="Calibri" pitchFamily="34" charset="0"/>
              </a:rPr>
              <a:t>Stop</a:t>
            </a:r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2898775" y="6211468"/>
            <a:ext cx="1441450" cy="143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4400">
                <a:latin typeface="Calibri" pitchFamily="34" charset="0"/>
              </a:rPr>
              <a:t>Raise</a:t>
            </a:r>
          </a:p>
          <a:p>
            <a:pPr algn="ctr" defTabSz="4176713"/>
            <a:r>
              <a:rPr lang="en-US" altLang="ja-JP" sz="4400">
                <a:latin typeface="Calibri" pitchFamily="34" charset="0"/>
              </a:rPr>
              <a:t>right</a:t>
            </a:r>
          </a:p>
        </p:txBody>
      </p:sp>
      <p:sp>
        <p:nvSpPr>
          <p:cNvPr id="202" name="Rectangle 5"/>
          <p:cNvSpPr>
            <a:spLocks noChangeArrowheads="1"/>
          </p:cNvSpPr>
          <p:nvPr/>
        </p:nvSpPr>
        <p:spPr bwMode="auto">
          <a:xfrm>
            <a:off x="5778501" y="6211468"/>
            <a:ext cx="1441450" cy="143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4400">
                <a:latin typeface="Calibri" pitchFamily="34" charset="0"/>
              </a:rPr>
              <a:t>Lower</a:t>
            </a:r>
          </a:p>
          <a:p>
            <a:pPr algn="ctr" defTabSz="4176713"/>
            <a:r>
              <a:rPr lang="en-US" altLang="ja-JP" sz="4400">
                <a:latin typeface="Calibri" pitchFamily="34" charset="0"/>
              </a:rPr>
              <a:t>right</a:t>
            </a:r>
          </a:p>
        </p:txBody>
      </p:sp>
      <p:sp>
        <p:nvSpPr>
          <p:cNvPr id="203" name="Rectangle 6"/>
          <p:cNvSpPr>
            <a:spLocks noChangeArrowheads="1"/>
          </p:cNvSpPr>
          <p:nvPr/>
        </p:nvSpPr>
        <p:spPr bwMode="auto">
          <a:xfrm>
            <a:off x="7219951" y="6211468"/>
            <a:ext cx="1438274" cy="143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6000">
                <a:latin typeface="Calibri" pitchFamily="34" charset="0"/>
              </a:rPr>
              <a:t>Stop</a:t>
            </a:r>
          </a:p>
        </p:txBody>
      </p:sp>
      <p:sp>
        <p:nvSpPr>
          <p:cNvPr id="204" name="Rectangle 7"/>
          <p:cNvSpPr>
            <a:spLocks noChangeArrowheads="1"/>
          </p:cNvSpPr>
          <p:nvPr/>
        </p:nvSpPr>
        <p:spPr bwMode="auto">
          <a:xfrm>
            <a:off x="4340225" y="6211468"/>
            <a:ext cx="1438276" cy="143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6000">
                <a:latin typeface="Calibri" pitchFamily="34" charset="0"/>
              </a:rPr>
              <a:t>Stop</a:t>
            </a:r>
          </a:p>
        </p:txBody>
      </p:sp>
      <p:sp>
        <p:nvSpPr>
          <p:cNvPr id="205" name="Rectangle 11"/>
          <p:cNvSpPr>
            <a:spLocks noChangeArrowheads="1"/>
          </p:cNvSpPr>
          <p:nvPr/>
        </p:nvSpPr>
        <p:spPr bwMode="auto">
          <a:xfrm>
            <a:off x="1457325" y="7795792"/>
            <a:ext cx="1441450" cy="1438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6000">
                <a:latin typeface="Calibri" pitchFamily="34" charset="0"/>
              </a:rPr>
              <a:t>Stop</a:t>
            </a:r>
          </a:p>
        </p:txBody>
      </p:sp>
      <p:sp>
        <p:nvSpPr>
          <p:cNvPr id="206" name="Rectangle 12"/>
          <p:cNvSpPr>
            <a:spLocks noChangeArrowheads="1"/>
          </p:cNvSpPr>
          <p:nvPr/>
        </p:nvSpPr>
        <p:spPr bwMode="auto">
          <a:xfrm>
            <a:off x="2898775" y="7795792"/>
            <a:ext cx="1441450" cy="1438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4400">
                <a:latin typeface="Calibri" pitchFamily="34" charset="0"/>
              </a:rPr>
              <a:t>Raise</a:t>
            </a:r>
          </a:p>
          <a:p>
            <a:pPr algn="ctr" defTabSz="4176713"/>
            <a:r>
              <a:rPr lang="en-US" altLang="ja-JP" sz="4400">
                <a:latin typeface="Calibri" pitchFamily="34" charset="0"/>
              </a:rPr>
              <a:t>right</a:t>
            </a:r>
          </a:p>
        </p:txBody>
      </p:sp>
      <p:sp>
        <p:nvSpPr>
          <p:cNvPr id="207" name="Rectangle 13"/>
          <p:cNvSpPr>
            <a:spLocks noChangeArrowheads="1"/>
          </p:cNvSpPr>
          <p:nvPr/>
        </p:nvSpPr>
        <p:spPr bwMode="auto">
          <a:xfrm>
            <a:off x="5778501" y="7795792"/>
            <a:ext cx="1441450" cy="1438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4400">
                <a:latin typeface="Calibri" pitchFamily="34" charset="0"/>
              </a:rPr>
              <a:t>Lower</a:t>
            </a:r>
          </a:p>
          <a:p>
            <a:pPr algn="ctr" defTabSz="4176713"/>
            <a:r>
              <a:rPr lang="en-US" altLang="ja-JP" sz="4400">
                <a:latin typeface="Calibri" pitchFamily="34" charset="0"/>
              </a:rPr>
              <a:t>right</a:t>
            </a:r>
          </a:p>
        </p:txBody>
      </p:sp>
      <p:sp>
        <p:nvSpPr>
          <p:cNvPr id="208" name="Rectangle 14"/>
          <p:cNvSpPr>
            <a:spLocks noChangeArrowheads="1"/>
          </p:cNvSpPr>
          <p:nvPr/>
        </p:nvSpPr>
        <p:spPr bwMode="auto">
          <a:xfrm>
            <a:off x="7219951" y="7795792"/>
            <a:ext cx="1438274" cy="1438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6000">
                <a:latin typeface="Calibri" pitchFamily="34" charset="0"/>
              </a:rPr>
              <a:t>Stop</a:t>
            </a:r>
          </a:p>
        </p:txBody>
      </p:sp>
      <p:sp>
        <p:nvSpPr>
          <p:cNvPr id="209" name="Rectangle 15"/>
          <p:cNvSpPr>
            <a:spLocks noChangeArrowheads="1"/>
          </p:cNvSpPr>
          <p:nvPr/>
        </p:nvSpPr>
        <p:spPr bwMode="auto">
          <a:xfrm>
            <a:off x="4340225" y="7795792"/>
            <a:ext cx="1438276" cy="1438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6000">
                <a:latin typeface="Calibri" pitchFamily="34" charset="0"/>
              </a:rPr>
              <a:t>Stop</a:t>
            </a:r>
          </a:p>
        </p:txBody>
      </p:sp>
      <p:sp>
        <p:nvSpPr>
          <p:cNvPr id="210" name="Rectangle 17"/>
          <p:cNvSpPr>
            <a:spLocks noChangeArrowheads="1"/>
          </p:cNvSpPr>
          <p:nvPr/>
        </p:nvSpPr>
        <p:spPr bwMode="auto">
          <a:xfrm>
            <a:off x="1457325" y="3906418"/>
            <a:ext cx="1441450" cy="143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6000" dirty="0">
                <a:latin typeface="Calibri" pitchFamily="34" charset="0"/>
              </a:rPr>
              <a:t>Stop</a:t>
            </a:r>
          </a:p>
        </p:txBody>
      </p:sp>
      <p:sp>
        <p:nvSpPr>
          <p:cNvPr id="211" name="Rectangle 18"/>
          <p:cNvSpPr>
            <a:spLocks noChangeArrowheads="1"/>
          </p:cNvSpPr>
          <p:nvPr/>
        </p:nvSpPr>
        <p:spPr bwMode="auto">
          <a:xfrm>
            <a:off x="2898775" y="3906418"/>
            <a:ext cx="1441450" cy="143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4400">
                <a:latin typeface="Calibri" pitchFamily="34" charset="0"/>
              </a:rPr>
              <a:t>Raise</a:t>
            </a:r>
          </a:p>
          <a:p>
            <a:pPr algn="ctr" defTabSz="4176713"/>
            <a:r>
              <a:rPr lang="en-US" altLang="ja-JP" sz="4400">
                <a:latin typeface="Calibri" pitchFamily="34" charset="0"/>
              </a:rPr>
              <a:t>right</a:t>
            </a:r>
          </a:p>
        </p:txBody>
      </p:sp>
      <p:sp>
        <p:nvSpPr>
          <p:cNvPr id="212" name="Rectangle 19"/>
          <p:cNvSpPr>
            <a:spLocks noChangeArrowheads="1"/>
          </p:cNvSpPr>
          <p:nvPr/>
        </p:nvSpPr>
        <p:spPr bwMode="auto">
          <a:xfrm>
            <a:off x="4340225" y="3906418"/>
            <a:ext cx="1438276" cy="143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4400">
                <a:latin typeface="Calibri" pitchFamily="34" charset="0"/>
              </a:rPr>
              <a:t>Lower</a:t>
            </a:r>
          </a:p>
          <a:p>
            <a:pPr algn="ctr" defTabSz="4176713"/>
            <a:r>
              <a:rPr lang="en-US" altLang="ja-JP" sz="4400">
                <a:latin typeface="Calibri" pitchFamily="34" charset="0"/>
              </a:rPr>
              <a:t>right</a:t>
            </a:r>
          </a:p>
        </p:txBody>
      </p:sp>
      <p:sp>
        <p:nvSpPr>
          <p:cNvPr id="213" name="Rectangle 20"/>
          <p:cNvSpPr>
            <a:spLocks noChangeArrowheads="1"/>
          </p:cNvSpPr>
          <p:nvPr/>
        </p:nvSpPr>
        <p:spPr bwMode="auto">
          <a:xfrm>
            <a:off x="5778501" y="3906418"/>
            <a:ext cx="1441450" cy="143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6000" dirty="0">
                <a:latin typeface="Calibri" pitchFamily="34" charset="0"/>
              </a:rPr>
              <a:t>Stop</a:t>
            </a:r>
          </a:p>
        </p:txBody>
      </p:sp>
      <p:sp>
        <p:nvSpPr>
          <p:cNvPr id="214" name="Rectangle 26"/>
          <p:cNvSpPr>
            <a:spLocks noChangeArrowheads="1"/>
          </p:cNvSpPr>
          <p:nvPr/>
        </p:nvSpPr>
        <p:spPr bwMode="auto">
          <a:xfrm>
            <a:off x="1457325" y="10097668"/>
            <a:ext cx="1441450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6000">
                <a:latin typeface="Calibri" pitchFamily="34" charset="0"/>
              </a:rPr>
              <a:t>Stop</a:t>
            </a:r>
          </a:p>
        </p:txBody>
      </p:sp>
      <p:sp>
        <p:nvSpPr>
          <p:cNvPr id="215" name="Rectangle 27"/>
          <p:cNvSpPr>
            <a:spLocks noChangeArrowheads="1"/>
          </p:cNvSpPr>
          <p:nvPr/>
        </p:nvSpPr>
        <p:spPr bwMode="auto">
          <a:xfrm>
            <a:off x="2898775" y="10097668"/>
            <a:ext cx="1441450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4400">
                <a:latin typeface="Calibri" pitchFamily="34" charset="0"/>
              </a:rPr>
              <a:t>Raise</a:t>
            </a:r>
          </a:p>
          <a:p>
            <a:pPr algn="ctr" defTabSz="4176713"/>
            <a:r>
              <a:rPr lang="en-US" altLang="ja-JP" sz="4400">
                <a:latin typeface="Calibri" pitchFamily="34" charset="0"/>
              </a:rPr>
              <a:t>right</a:t>
            </a:r>
          </a:p>
        </p:txBody>
      </p:sp>
      <p:sp>
        <p:nvSpPr>
          <p:cNvPr id="216" name="Rectangle 28"/>
          <p:cNvSpPr>
            <a:spLocks noChangeArrowheads="1"/>
          </p:cNvSpPr>
          <p:nvPr/>
        </p:nvSpPr>
        <p:spPr bwMode="auto">
          <a:xfrm>
            <a:off x="5778501" y="10097668"/>
            <a:ext cx="1441450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4400" dirty="0">
                <a:latin typeface="Calibri" pitchFamily="34" charset="0"/>
              </a:rPr>
              <a:t>Lower</a:t>
            </a:r>
          </a:p>
          <a:p>
            <a:pPr algn="ctr" defTabSz="4176713"/>
            <a:r>
              <a:rPr lang="en-US" altLang="ja-JP" sz="4400" dirty="0">
                <a:latin typeface="Calibri" pitchFamily="34" charset="0"/>
              </a:rPr>
              <a:t>right</a:t>
            </a:r>
          </a:p>
        </p:txBody>
      </p:sp>
      <p:sp>
        <p:nvSpPr>
          <p:cNvPr id="217" name="Rectangle 30"/>
          <p:cNvSpPr>
            <a:spLocks noChangeArrowheads="1"/>
          </p:cNvSpPr>
          <p:nvPr/>
        </p:nvSpPr>
        <p:spPr bwMode="auto">
          <a:xfrm>
            <a:off x="4340225" y="10097668"/>
            <a:ext cx="1438276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7" tIns="45699" rIns="91397" bIns="45699" anchor="ctr"/>
          <a:lstStyle/>
          <a:p>
            <a:pPr algn="ctr" defTabSz="4176713"/>
            <a:r>
              <a:rPr lang="en-US" altLang="ja-JP" sz="4400" dirty="0">
                <a:latin typeface="Calibri" pitchFamily="34" charset="0"/>
              </a:rPr>
              <a:t>Rotate</a:t>
            </a:r>
          </a:p>
          <a:p>
            <a:pPr algn="ctr" defTabSz="4176713"/>
            <a:r>
              <a:rPr lang="en-US" altLang="ja-JP" sz="4400" dirty="0">
                <a:latin typeface="Calibri" pitchFamily="34" charset="0"/>
              </a:rPr>
              <a:t>right</a:t>
            </a:r>
          </a:p>
        </p:txBody>
      </p:sp>
      <p:sp>
        <p:nvSpPr>
          <p:cNvPr id="219" name="角丸四角形 218"/>
          <p:cNvSpPr/>
          <p:nvPr/>
        </p:nvSpPr>
        <p:spPr>
          <a:xfrm>
            <a:off x="1314451" y="3617492"/>
            <a:ext cx="7489824" cy="201612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0" name="角丸四角形 219"/>
          <p:cNvSpPr/>
          <p:nvPr/>
        </p:nvSpPr>
        <p:spPr>
          <a:xfrm>
            <a:off x="1314451" y="5922542"/>
            <a:ext cx="7489824" cy="360045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1" name="角丸四角形 220"/>
          <p:cNvSpPr/>
          <p:nvPr/>
        </p:nvSpPr>
        <p:spPr>
          <a:xfrm>
            <a:off x="1314451" y="9811918"/>
            <a:ext cx="7489824" cy="201612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4" name="Line 92"/>
          <p:cNvSpPr>
            <a:spLocks noChangeShapeType="1"/>
          </p:cNvSpPr>
          <p:nvPr/>
        </p:nvSpPr>
        <p:spPr bwMode="auto">
          <a:xfrm>
            <a:off x="8804275" y="7796586"/>
            <a:ext cx="3167360" cy="70172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" name="Line 92"/>
          <p:cNvSpPr>
            <a:spLocks noChangeShapeType="1"/>
          </p:cNvSpPr>
          <p:nvPr/>
        </p:nvSpPr>
        <p:spPr bwMode="auto">
          <a:xfrm>
            <a:off x="8804275" y="4481886"/>
            <a:ext cx="3383384" cy="1080616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6" name="Line 92"/>
          <p:cNvSpPr>
            <a:spLocks noChangeShapeType="1"/>
          </p:cNvSpPr>
          <p:nvPr/>
        </p:nvSpPr>
        <p:spPr bwMode="auto">
          <a:xfrm flipV="1">
            <a:off x="8804275" y="9954990"/>
            <a:ext cx="3671416" cy="864196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" name="Text Box 93"/>
          <p:cNvSpPr txBox="1">
            <a:spLocks noChangeAspect="1" noChangeArrowheads="1"/>
          </p:cNvSpPr>
          <p:nvPr/>
        </p:nvSpPr>
        <p:spPr bwMode="auto">
          <a:xfrm>
            <a:off x="450355" y="1602062"/>
            <a:ext cx="100811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altLang="ja-JP" sz="6600" dirty="0" smtClean="0">
                <a:solidFill>
                  <a:srgbClr val="FF0000"/>
                </a:solidFill>
                <a:latin typeface="Calibri" pitchFamily="34" charset="0"/>
              </a:rPr>
              <a:t>Groups of segmented real samples</a:t>
            </a:r>
            <a:r>
              <a:rPr lang="en-US" altLang="ja-JP" sz="6600" baseline="30000" dirty="0" smtClean="0">
                <a:solidFill>
                  <a:srgbClr val="FF0000"/>
                </a:solidFill>
                <a:latin typeface="Calibri" pitchFamily="34" charset="0"/>
              </a:rPr>
              <a:t>[1]</a:t>
            </a:r>
            <a:endParaRPr lang="en-US" altLang="ja-JP" sz="6600" baseline="30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1" name="Text Box 93"/>
          <p:cNvSpPr txBox="1">
            <a:spLocks noChangeAspect="1" noChangeArrowheads="1"/>
          </p:cNvSpPr>
          <p:nvPr/>
        </p:nvSpPr>
        <p:spPr bwMode="auto">
          <a:xfrm>
            <a:off x="10099427" y="1890094"/>
            <a:ext cx="100811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n-US" altLang="ja-JP" sz="8800" dirty="0" smtClean="0">
                <a:solidFill>
                  <a:srgbClr val="FF0000"/>
                </a:solidFill>
                <a:latin typeface="Calibri" pitchFamily="34" charset="0"/>
              </a:rPr>
              <a:t>HMM for generating virtual samples</a:t>
            </a:r>
            <a:endParaRPr lang="en-US" altLang="ja-JP" sz="8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2" name="Text Box 93"/>
          <p:cNvSpPr txBox="1">
            <a:spLocks noChangeAspect="1" noChangeArrowheads="1"/>
          </p:cNvSpPr>
          <p:nvPr/>
        </p:nvSpPr>
        <p:spPr bwMode="auto">
          <a:xfrm>
            <a:off x="666380" y="14347478"/>
            <a:ext cx="100811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altLang="ja-JP" sz="8800" dirty="0" smtClean="0">
                <a:solidFill>
                  <a:srgbClr val="FF0000"/>
                </a:solidFill>
                <a:latin typeface="Calibri" pitchFamily="34" charset="0"/>
              </a:rPr>
              <a:t>HMM for generating virtual samples</a:t>
            </a:r>
            <a:endParaRPr lang="en-US" altLang="ja-JP" sz="88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78" name="グループ化 277"/>
          <p:cNvGrpSpPr/>
          <p:nvPr/>
        </p:nvGrpSpPr>
        <p:grpSpPr>
          <a:xfrm>
            <a:off x="1530475" y="17371814"/>
            <a:ext cx="7755160" cy="5336110"/>
            <a:chOff x="1073275" y="18595950"/>
            <a:chExt cx="7755160" cy="5336110"/>
          </a:xfrm>
        </p:grpSpPr>
        <p:sp>
          <p:nvSpPr>
            <p:cNvPr id="234" name="Oval 5"/>
            <p:cNvSpPr>
              <a:spLocks noChangeArrowheads="1"/>
            </p:cNvSpPr>
            <p:nvPr/>
          </p:nvSpPr>
          <p:spPr bwMode="auto">
            <a:xfrm>
              <a:off x="7159131" y="2123013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35" name="AutoShape 6"/>
            <p:cNvSpPr>
              <a:spLocks noChangeArrowheads="1"/>
            </p:cNvSpPr>
            <p:nvPr/>
          </p:nvSpPr>
          <p:spPr bwMode="auto">
            <a:xfrm>
              <a:off x="7199115" y="2075495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6" name="Oval 7"/>
            <p:cNvSpPr>
              <a:spLocks noChangeArrowheads="1"/>
            </p:cNvSpPr>
            <p:nvPr/>
          </p:nvSpPr>
          <p:spPr bwMode="auto">
            <a:xfrm>
              <a:off x="8371235" y="2134126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37" name="Oval 8"/>
            <p:cNvSpPr>
              <a:spLocks noChangeArrowheads="1"/>
            </p:cNvSpPr>
            <p:nvPr/>
          </p:nvSpPr>
          <p:spPr bwMode="auto">
            <a:xfrm>
              <a:off x="5914531" y="21195210"/>
              <a:ext cx="635000" cy="6445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38" name="AutoShape 9"/>
            <p:cNvSpPr>
              <a:spLocks noChangeArrowheads="1"/>
            </p:cNvSpPr>
            <p:nvPr/>
          </p:nvSpPr>
          <p:spPr bwMode="auto">
            <a:xfrm>
              <a:off x="5979915" y="2075495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9" name="Line 10"/>
            <p:cNvSpPr>
              <a:spLocks noChangeShapeType="1"/>
            </p:cNvSpPr>
            <p:nvPr/>
          </p:nvSpPr>
          <p:spPr bwMode="auto">
            <a:xfrm>
              <a:off x="6574931" y="21534934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0" name="Line 11"/>
            <p:cNvSpPr>
              <a:spLocks noChangeShapeType="1"/>
            </p:cNvSpPr>
            <p:nvPr/>
          </p:nvSpPr>
          <p:spPr bwMode="auto">
            <a:xfrm>
              <a:off x="7795171" y="21548278"/>
              <a:ext cx="5760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1" name="Oval 12"/>
            <p:cNvSpPr>
              <a:spLocks noChangeArrowheads="1"/>
            </p:cNvSpPr>
            <p:nvPr/>
          </p:nvSpPr>
          <p:spPr bwMode="auto">
            <a:xfrm>
              <a:off x="4695331" y="2123013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42" name="AutoShape 13"/>
            <p:cNvSpPr>
              <a:spLocks noChangeArrowheads="1"/>
            </p:cNvSpPr>
            <p:nvPr/>
          </p:nvSpPr>
          <p:spPr bwMode="auto">
            <a:xfrm>
              <a:off x="4760715" y="2078987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3" name="Line 14"/>
            <p:cNvSpPr>
              <a:spLocks noChangeShapeType="1"/>
            </p:cNvSpPr>
            <p:nvPr/>
          </p:nvSpPr>
          <p:spPr bwMode="auto">
            <a:xfrm>
              <a:off x="5355731" y="2156986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4" name="Oval 15"/>
            <p:cNvSpPr>
              <a:spLocks noChangeArrowheads="1"/>
            </p:cNvSpPr>
            <p:nvPr/>
          </p:nvSpPr>
          <p:spPr bwMode="auto">
            <a:xfrm>
              <a:off x="3476131" y="2123013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45" name="AutoShape 16"/>
            <p:cNvSpPr>
              <a:spLocks noChangeArrowheads="1"/>
            </p:cNvSpPr>
            <p:nvPr/>
          </p:nvSpPr>
          <p:spPr bwMode="auto">
            <a:xfrm>
              <a:off x="3541515" y="2078987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" name="Line 17"/>
            <p:cNvSpPr>
              <a:spLocks noChangeShapeType="1"/>
            </p:cNvSpPr>
            <p:nvPr/>
          </p:nvSpPr>
          <p:spPr bwMode="auto">
            <a:xfrm>
              <a:off x="4136531" y="2156986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7" name="Oval 18"/>
            <p:cNvSpPr>
              <a:spLocks noChangeArrowheads="1"/>
            </p:cNvSpPr>
            <p:nvPr/>
          </p:nvSpPr>
          <p:spPr bwMode="auto">
            <a:xfrm>
              <a:off x="2256931" y="21230134"/>
              <a:ext cx="635000" cy="6159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48" name="AutoShape 19"/>
            <p:cNvSpPr>
              <a:spLocks noChangeArrowheads="1"/>
            </p:cNvSpPr>
            <p:nvPr/>
          </p:nvSpPr>
          <p:spPr bwMode="auto">
            <a:xfrm>
              <a:off x="2322315" y="2078987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9" name="Line 20"/>
            <p:cNvSpPr>
              <a:spLocks noChangeShapeType="1"/>
            </p:cNvSpPr>
            <p:nvPr/>
          </p:nvSpPr>
          <p:spPr bwMode="auto">
            <a:xfrm>
              <a:off x="2917331" y="2156986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0" name="Oval 21"/>
            <p:cNvSpPr>
              <a:spLocks noChangeArrowheads="1"/>
            </p:cNvSpPr>
            <p:nvPr/>
          </p:nvSpPr>
          <p:spPr bwMode="auto">
            <a:xfrm>
              <a:off x="1073275" y="21341260"/>
              <a:ext cx="4572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51" name="Line 22"/>
            <p:cNvSpPr>
              <a:spLocks noChangeShapeType="1"/>
            </p:cNvSpPr>
            <p:nvPr/>
          </p:nvSpPr>
          <p:spPr bwMode="auto">
            <a:xfrm flipV="1">
              <a:off x="1530475" y="21534934"/>
              <a:ext cx="777256" cy="13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2" name="Oval 57"/>
            <p:cNvSpPr>
              <a:spLocks noChangeArrowheads="1"/>
            </p:cNvSpPr>
            <p:nvPr/>
          </p:nvSpPr>
          <p:spPr bwMode="auto">
            <a:xfrm>
              <a:off x="6463805" y="2328753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53" name="AutoShape 58"/>
            <p:cNvSpPr>
              <a:spLocks noChangeArrowheads="1"/>
            </p:cNvSpPr>
            <p:nvPr/>
          </p:nvSpPr>
          <p:spPr bwMode="auto">
            <a:xfrm>
              <a:off x="6503789" y="2281235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4" name="Oval 60"/>
            <p:cNvSpPr>
              <a:spLocks noChangeArrowheads="1"/>
            </p:cNvSpPr>
            <p:nvPr/>
          </p:nvSpPr>
          <p:spPr bwMode="auto">
            <a:xfrm>
              <a:off x="5219205" y="23252610"/>
              <a:ext cx="635000" cy="6445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55" name="AutoShape 61"/>
            <p:cNvSpPr>
              <a:spLocks noChangeArrowheads="1"/>
            </p:cNvSpPr>
            <p:nvPr/>
          </p:nvSpPr>
          <p:spPr bwMode="auto">
            <a:xfrm>
              <a:off x="5284589" y="2281235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" name="Line 62"/>
            <p:cNvSpPr>
              <a:spLocks noChangeShapeType="1"/>
            </p:cNvSpPr>
            <p:nvPr/>
          </p:nvSpPr>
          <p:spPr bwMode="auto">
            <a:xfrm>
              <a:off x="5879605" y="23592334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7" name="Line 63"/>
            <p:cNvSpPr>
              <a:spLocks noChangeShapeType="1"/>
            </p:cNvSpPr>
            <p:nvPr/>
          </p:nvSpPr>
          <p:spPr bwMode="auto">
            <a:xfrm flipV="1">
              <a:off x="7075091" y="21836310"/>
              <a:ext cx="1440160" cy="17642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8" name="Oval 64"/>
            <p:cNvSpPr>
              <a:spLocks noChangeArrowheads="1"/>
            </p:cNvSpPr>
            <p:nvPr/>
          </p:nvSpPr>
          <p:spPr bwMode="auto">
            <a:xfrm>
              <a:off x="3987305" y="2328753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59" name="AutoShape 65"/>
            <p:cNvSpPr>
              <a:spLocks noChangeArrowheads="1"/>
            </p:cNvSpPr>
            <p:nvPr/>
          </p:nvSpPr>
          <p:spPr bwMode="auto">
            <a:xfrm>
              <a:off x="4052689" y="2284727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0" name="Line 66"/>
            <p:cNvSpPr>
              <a:spLocks noChangeShapeType="1"/>
            </p:cNvSpPr>
            <p:nvPr/>
          </p:nvSpPr>
          <p:spPr bwMode="auto">
            <a:xfrm>
              <a:off x="4647705" y="2362726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1" name="Oval 67"/>
            <p:cNvSpPr>
              <a:spLocks noChangeArrowheads="1"/>
            </p:cNvSpPr>
            <p:nvPr/>
          </p:nvSpPr>
          <p:spPr bwMode="auto">
            <a:xfrm>
              <a:off x="2768105" y="23287534"/>
              <a:ext cx="635000" cy="6159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62" name="AutoShape 68"/>
            <p:cNvSpPr>
              <a:spLocks noChangeArrowheads="1"/>
            </p:cNvSpPr>
            <p:nvPr/>
          </p:nvSpPr>
          <p:spPr bwMode="auto">
            <a:xfrm>
              <a:off x="2833489" y="2284727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3" name="Line 69"/>
            <p:cNvSpPr>
              <a:spLocks noChangeShapeType="1"/>
            </p:cNvSpPr>
            <p:nvPr/>
          </p:nvSpPr>
          <p:spPr bwMode="auto">
            <a:xfrm>
              <a:off x="3428505" y="2362726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4" name="Line 71"/>
            <p:cNvSpPr>
              <a:spLocks noChangeShapeType="1"/>
            </p:cNvSpPr>
            <p:nvPr/>
          </p:nvSpPr>
          <p:spPr bwMode="auto">
            <a:xfrm>
              <a:off x="1458467" y="21764302"/>
              <a:ext cx="1296938" cy="17359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5" name="Oval 57"/>
            <p:cNvSpPr>
              <a:spLocks noChangeArrowheads="1"/>
            </p:cNvSpPr>
            <p:nvPr/>
          </p:nvSpPr>
          <p:spPr bwMode="auto">
            <a:xfrm>
              <a:off x="6317755" y="1907113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66" name="AutoShape 58"/>
            <p:cNvSpPr>
              <a:spLocks noChangeArrowheads="1"/>
            </p:cNvSpPr>
            <p:nvPr/>
          </p:nvSpPr>
          <p:spPr bwMode="auto">
            <a:xfrm>
              <a:off x="6357739" y="1859595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7" name="Oval 60"/>
            <p:cNvSpPr>
              <a:spLocks noChangeArrowheads="1"/>
            </p:cNvSpPr>
            <p:nvPr/>
          </p:nvSpPr>
          <p:spPr bwMode="auto">
            <a:xfrm>
              <a:off x="5073155" y="19036210"/>
              <a:ext cx="635000" cy="6445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68" name="AutoShape 61"/>
            <p:cNvSpPr>
              <a:spLocks noChangeArrowheads="1"/>
            </p:cNvSpPr>
            <p:nvPr/>
          </p:nvSpPr>
          <p:spPr bwMode="auto">
            <a:xfrm>
              <a:off x="5138539" y="18595950"/>
              <a:ext cx="520700" cy="5810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9" name="Line 62"/>
            <p:cNvSpPr>
              <a:spLocks noChangeShapeType="1"/>
            </p:cNvSpPr>
            <p:nvPr/>
          </p:nvSpPr>
          <p:spPr bwMode="auto">
            <a:xfrm>
              <a:off x="5733555" y="19375934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0" name="Oval 64"/>
            <p:cNvSpPr>
              <a:spLocks noChangeArrowheads="1"/>
            </p:cNvSpPr>
            <p:nvPr/>
          </p:nvSpPr>
          <p:spPr bwMode="auto">
            <a:xfrm>
              <a:off x="3841255" y="19071134"/>
              <a:ext cx="635000" cy="6445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71" name="AutoShape 65"/>
            <p:cNvSpPr>
              <a:spLocks noChangeArrowheads="1"/>
            </p:cNvSpPr>
            <p:nvPr/>
          </p:nvSpPr>
          <p:spPr bwMode="auto">
            <a:xfrm>
              <a:off x="3906639" y="1863087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2" name="Line 66"/>
            <p:cNvSpPr>
              <a:spLocks noChangeShapeType="1"/>
            </p:cNvSpPr>
            <p:nvPr/>
          </p:nvSpPr>
          <p:spPr bwMode="auto">
            <a:xfrm>
              <a:off x="4501655" y="1941086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3" name="Oval 67"/>
            <p:cNvSpPr>
              <a:spLocks noChangeArrowheads="1"/>
            </p:cNvSpPr>
            <p:nvPr/>
          </p:nvSpPr>
          <p:spPr bwMode="auto">
            <a:xfrm>
              <a:off x="2622055" y="19071134"/>
              <a:ext cx="635000" cy="6159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ja-JP">
                <a:latin typeface="Calibri" pitchFamily="34" charset="0"/>
              </a:endParaRPr>
            </a:p>
          </p:txBody>
        </p:sp>
        <p:sp>
          <p:nvSpPr>
            <p:cNvPr id="274" name="AutoShape 68"/>
            <p:cNvSpPr>
              <a:spLocks noChangeArrowheads="1"/>
            </p:cNvSpPr>
            <p:nvPr/>
          </p:nvSpPr>
          <p:spPr bwMode="auto">
            <a:xfrm>
              <a:off x="2687439" y="18630876"/>
              <a:ext cx="520700" cy="58102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88" y="17215"/>
                  </a:moveTo>
                  <a:cubicBezTo>
                    <a:pt x="19649" y="15442"/>
                    <a:pt x="20510" y="13161"/>
                    <a:pt x="20510" y="10800"/>
                  </a:cubicBezTo>
                  <a:cubicBezTo>
                    <a:pt x="20510" y="5437"/>
                    <a:pt x="16162" y="1090"/>
                    <a:pt x="10800" y="1090"/>
                  </a:cubicBezTo>
                  <a:cubicBezTo>
                    <a:pt x="5437" y="1090"/>
                    <a:pt x="1090" y="5437"/>
                    <a:pt x="1090" y="10800"/>
                  </a:cubicBezTo>
                  <a:cubicBezTo>
                    <a:pt x="1089" y="13345"/>
                    <a:pt x="2089" y="15788"/>
                    <a:pt x="3873" y="17604"/>
                  </a:cubicBezTo>
                  <a:lnTo>
                    <a:pt x="3095" y="18368"/>
                  </a:lnTo>
                  <a:cubicBezTo>
                    <a:pt x="1111" y="16349"/>
                    <a:pt x="0" y="1363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26"/>
                    <a:pt x="20642" y="15963"/>
                    <a:pt x="18906" y="17935"/>
                  </a:cubicBezTo>
                  <a:lnTo>
                    <a:pt x="20933" y="19719"/>
                  </a:lnTo>
                  <a:lnTo>
                    <a:pt x="16353" y="20011"/>
                  </a:lnTo>
                  <a:lnTo>
                    <a:pt x="16061" y="15431"/>
                  </a:lnTo>
                  <a:lnTo>
                    <a:pt x="18088" y="1721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5" name="Line 69"/>
            <p:cNvSpPr>
              <a:spLocks noChangeShapeType="1"/>
            </p:cNvSpPr>
            <p:nvPr/>
          </p:nvSpPr>
          <p:spPr bwMode="auto">
            <a:xfrm>
              <a:off x="3282455" y="1941086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" name="Line 22"/>
            <p:cNvSpPr>
              <a:spLocks noChangeShapeType="1"/>
            </p:cNvSpPr>
            <p:nvPr/>
          </p:nvSpPr>
          <p:spPr bwMode="auto">
            <a:xfrm flipV="1">
              <a:off x="1386459" y="19468010"/>
              <a:ext cx="1368946" cy="18642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7" name="Line 11"/>
            <p:cNvSpPr>
              <a:spLocks noChangeShapeType="1"/>
            </p:cNvSpPr>
            <p:nvPr/>
          </p:nvSpPr>
          <p:spPr bwMode="auto">
            <a:xfrm>
              <a:off x="6930531" y="19325134"/>
              <a:ext cx="1584720" cy="2007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79" name="右矢印 278"/>
          <p:cNvSpPr/>
          <p:nvPr/>
        </p:nvSpPr>
        <p:spPr>
          <a:xfrm>
            <a:off x="18236331" y="16435710"/>
            <a:ext cx="2520280" cy="38164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0" name="右矢印 279"/>
          <p:cNvSpPr/>
          <p:nvPr/>
        </p:nvSpPr>
        <p:spPr>
          <a:xfrm flipH="1">
            <a:off x="9163323" y="16435710"/>
            <a:ext cx="2088232" cy="38164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2" name="正方形/長方形 281"/>
          <p:cNvSpPr>
            <a:spLocks noChangeAspect="1"/>
          </p:cNvSpPr>
          <p:nvPr/>
        </p:nvSpPr>
        <p:spPr>
          <a:xfrm>
            <a:off x="10963523" y="21260246"/>
            <a:ext cx="7560840" cy="8640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81" name="屈折矢印 280"/>
          <p:cNvSpPr/>
          <p:nvPr/>
        </p:nvSpPr>
        <p:spPr>
          <a:xfrm rot="5400000">
            <a:off x="5634931" y="23636510"/>
            <a:ext cx="5472608" cy="57606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8" name="Text Box 283"/>
          <p:cNvSpPr txBox="1">
            <a:spLocks noChangeArrowheads="1"/>
          </p:cNvSpPr>
          <p:nvPr/>
        </p:nvSpPr>
        <p:spPr bwMode="auto">
          <a:xfrm>
            <a:off x="738387" y="593950"/>
            <a:ext cx="15364697" cy="13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b="1" dirty="0" smtClean="0"/>
              <a:t>4</a:t>
            </a:r>
            <a:r>
              <a:rPr lang="en-US" altLang="ja-JP" sz="8200" b="1" dirty="0" smtClean="0"/>
              <a:t>. How to generate virtual </a:t>
            </a:r>
            <a:r>
              <a:rPr lang="en-US" altLang="ja-JP" b="1" dirty="0" smtClean="0"/>
              <a:t>samples</a:t>
            </a:r>
            <a:endParaRPr lang="en-US" altLang="ja-JP" sz="8200" b="1" dirty="0"/>
          </a:p>
        </p:txBody>
      </p:sp>
      <p:sp>
        <p:nvSpPr>
          <p:cNvPr id="233" name="Text Box 283"/>
          <p:cNvSpPr txBox="1">
            <a:spLocks noChangeArrowheads="1"/>
          </p:cNvSpPr>
          <p:nvPr/>
        </p:nvSpPr>
        <p:spPr bwMode="auto">
          <a:xfrm>
            <a:off x="738387" y="12691294"/>
            <a:ext cx="6639038" cy="13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b="1" dirty="0" smtClean="0"/>
              <a:t>5</a:t>
            </a:r>
            <a:r>
              <a:rPr lang="en-US" altLang="ja-JP" sz="8200" b="1" dirty="0" smtClean="0"/>
              <a:t>. Total system</a:t>
            </a:r>
            <a:endParaRPr lang="en-US" altLang="ja-JP" sz="8200" b="1" dirty="0"/>
          </a:p>
        </p:txBody>
      </p:sp>
      <p:sp>
        <p:nvSpPr>
          <p:cNvPr id="283" name="テキスト ボックス 282"/>
          <p:cNvSpPr txBox="1"/>
          <p:nvPr/>
        </p:nvSpPr>
        <p:spPr>
          <a:xfrm>
            <a:off x="23889571" y="2826198"/>
            <a:ext cx="639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>
                <a:solidFill>
                  <a:schemeClr val="accent5"/>
                </a:solidFill>
              </a:rPr>
              <a:t>Virtual samples</a:t>
            </a:r>
            <a:endParaRPr kumimoji="1" lang="en-US" altLang="ja-JP" sz="7200" dirty="0" smtClean="0">
              <a:solidFill>
                <a:schemeClr val="accent5"/>
              </a:solidFill>
            </a:endParaRPr>
          </a:p>
        </p:txBody>
      </p:sp>
      <p:sp>
        <p:nvSpPr>
          <p:cNvPr id="285" name="テキスト ボックス 284"/>
          <p:cNvSpPr txBox="1"/>
          <p:nvPr/>
        </p:nvSpPr>
        <p:spPr>
          <a:xfrm>
            <a:off x="9631987" y="10891094"/>
            <a:ext cx="20647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Each </a:t>
            </a:r>
            <a:r>
              <a:rPr kumimoji="1" lang="en-US" altLang="ja-JP" sz="7200" dirty="0" smtClean="0"/>
              <a:t>virtual sample </a:t>
            </a:r>
            <a:r>
              <a:rPr lang="en-US" altLang="ja-JP" sz="7200" dirty="0" smtClean="0"/>
              <a:t>is a variation of one of the groups</a:t>
            </a:r>
            <a:r>
              <a:rPr kumimoji="1" lang="en-US" altLang="ja-JP" sz="7200" dirty="0" smtClean="0"/>
              <a:t>.</a:t>
            </a:r>
            <a:endParaRPr kumimoji="1" lang="en-US" altLang="ja-JP" sz="7200" dirty="0" smtClean="0"/>
          </a:p>
        </p:txBody>
      </p:sp>
      <p:sp>
        <p:nvSpPr>
          <p:cNvPr id="286" name="正方形/長方形 285"/>
          <p:cNvSpPr>
            <a:spLocks noChangeAspect="1"/>
          </p:cNvSpPr>
          <p:nvPr/>
        </p:nvSpPr>
        <p:spPr>
          <a:xfrm>
            <a:off x="11971635" y="18739966"/>
            <a:ext cx="54006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正方形/長方形 286"/>
          <p:cNvSpPr>
            <a:spLocks noChangeAspect="1"/>
          </p:cNvSpPr>
          <p:nvPr/>
        </p:nvSpPr>
        <p:spPr>
          <a:xfrm>
            <a:off x="11971635" y="19892094"/>
            <a:ext cx="54006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正方形/長方形 287"/>
          <p:cNvSpPr>
            <a:spLocks noChangeAspect="1"/>
          </p:cNvSpPr>
          <p:nvPr/>
        </p:nvSpPr>
        <p:spPr>
          <a:xfrm>
            <a:off x="11971635" y="22844422"/>
            <a:ext cx="5400600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正方形/長方形 288"/>
          <p:cNvSpPr>
            <a:spLocks noChangeAspect="1"/>
          </p:cNvSpPr>
          <p:nvPr/>
        </p:nvSpPr>
        <p:spPr>
          <a:xfrm>
            <a:off x="11971635" y="23996550"/>
            <a:ext cx="5400600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正方形/長方形 289"/>
          <p:cNvSpPr>
            <a:spLocks noChangeAspect="1"/>
          </p:cNvSpPr>
          <p:nvPr/>
        </p:nvSpPr>
        <p:spPr>
          <a:xfrm>
            <a:off x="11971635" y="25148678"/>
            <a:ext cx="5400600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正方形/長方形 290"/>
          <p:cNvSpPr>
            <a:spLocks noChangeAspect="1"/>
          </p:cNvSpPr>
          <p:nvPr/>
        </p:nvSpPr>
        <p:spPr>
          <a:xfrm>
            <a:off x="11971635" y="26300806"/>
            <a:ext cx="5400600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正方形/長方形 291"/>
          <p:cNvSpPr>
            <a:spLocks noChangeAspect="1"/>
          </p:cNvSpPr>
          <p:nvPr/>
        </p:nvSpPr>
        <p:spPr>
          <a:xfrm>
            <a:off x="11971635" y="27524942"/>
            <a:ext cx="5400600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正方形/長方形 292"/>
          <p:cNvSpPr>
            <a:spLocks noChangeAspect="1"/>
          </p:cNvSpPr>
          <p:nvPr/>
        </p:nvSpPr>
        <p:spPr>
          <a:xfrm>
            <a:off x="11971635" y="28677070"/>
            <a:ext cx="5400600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Text Box 283"/>
          <p:cNvSpPr txBox="1">
            <a:spLocks noChangeArrowheads="1"/>
          </p:cNvSpPr>
          <p:nvPr/>
        </p:nvSpPr>
        <p:spPr bwMode="auto">
          <a:xfrm>
            <a:off x="738387" y="30549278"/>
            <a:ext cx="6258229" cy="13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b="1" dirty="0" smtClean="0"/>
              <a:t>6</a:t>
            </a:r>
            <a:r>
              <a:rPr lang="en-US" altLang="ja-JP" sz="8200" b="1" dirty="0" smtClean="0"/>
              <a:t>. Experiment</a:t>
            </a:r>
            <a:endParaRPr lang="en-US" altLang="ja-JP" sz="8200" b="1" dirty="0"/>
          </a:p>
        </p:txBody>
      </p:sp>
      <p:graphicFrame>
        <p:nvGraphicFramePr>
          <p:cNvPr id="302" name="表 301"/>
          <p:cNvGraphicFramePr>
            <a:graphicFrameLocks noGrp="1"/>
          </p:cNvGraphicFramePr>
          <p:nvPr/>
        </p:nvGraphicFramePr>
        <p:xfrm>
          <a:off x="954411" y="38110118"/>
          <a:ext cx="19226137" cy="407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285"/>
                <a:gridCol w="2698276"/>
                <a:gridCol w="2310212"/>
                <a:gridCol w="2746591"/>
                <a:gridCol w="2746591"/>
                <a:gridCol w="2746591"/>
                <a:gridCol w="2746591"/>
              </a:tblGrid>
              <a:tr h="641903">
                <a:tc rowSpan="2"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Rank</a:t>
                      </a:r>
                      <a:endParaRPr kumimoji="1" lang="ja-JP" altLang="en-US" sz="4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Left-to-right only</a:t>
                      </a:r>
                      <a:endParaRPr kumimoji="1" lang="ja-JP" altLang="en-US" sz="4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ML </a:t>
                      </a:r>
                      <a:r>
                        <a:rPr kumimoji="1" lang="en-US" altLang="ja-JP" sz="4400" dirty="0" smtClean="0"/>
                        <a:t>selection with</a:t>
                      </a:r>
                      <a:r>
                        <a:rPr kumimoji="1" lang="en-US" altLang="ja-JP" sz="4400" baseline="0" dirty="0" smtClean="0"/>
                        <a:t> </a:t>
                      </a:r>
                      <a:r>
                        <a:rPr kumimoji="1" lang="en-US" altLang="ja-JP" sz="4400" i="1" baseline="0" dirty="0" smtClean="0"/>
                        <a:t>n</a:t>
                      </a:r>
                      <a:r>
                        <a:rPr kumimoji="1" lang="en-US" altLang="ja-JP" sz="4400" baseline="0" dirty="0" smtClean="0"/>
                        <a:t> virtual samples</a:t>
                      </a:r>
                      <a:endParaRPr kumimoji="1" lang="ja-JP" altLang="en-US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6781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0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1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8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16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32</a:t>
                      </a:r>
                      <a:endParaRPr kumimoji="1" lang="ja-JP" altLang="en-US" sz="4400" dirty="0"/>
                    </a:p>
                  </a:txBody>
                  <a:tcPr/>
                </a:tc>
              </a:tr>
              <a:tr h="522587"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1</a:t>
                      </a:r>
                      <a:r>
                        <a:rPr kumimoji="1" lang="en-US" altLang="ja-JP" sz="4400" baseline="30000" dirty="0" smtClean="0"/>
                        <a:t>st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0.706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0.733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0.743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0.752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0.749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0.748</a:t>
                      </a:r>
                      <a:endParaRPr kumimoji="1" lang="ja-JP" altLang="en-US" sz="4400" dirty="0"/>
                    </a:p>
                  </a:txBody>
                  <a:tcPr/>
                </a:tc>
              </a:tr>
              <a:tr h="895334"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2</a:t>
                      </a:r>
                      <a:r>
                        <a:rPr kumimoji="1" lang="en-US" altLang="ja-JP" sz="4400" baseline="30000" dirty="0" smtClean="0"/>
                        <a:t>nd</a:t>
                      </a:r>
                      <a:r>
                        <a:rPr kumimoji="1" lang="en-US" altLang="ja-JP" sz="4400" baseline="0" dirty="0" smtClean="0"/>
                        <a:t> or above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0.872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0.922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0.920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0.923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0.926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0.921</a:t>
                      </a:r>
                      <a:endParaRPr kumimoji="1" lang="ja-JP" altLang="en-US" sz="4400" dirty="0"/>
                    </a:p>
                  </a:txBody>
                  <a:tcPr/>
                </a:tc>
              </a:tr>
              <a:tr h="895334"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3</a:t>
                      </a:r>
                      <a:r>
                        <a:rPr kumimoji="1" lang="en-US" altLang="ja-JP" sz="4400" baseline="30000" dirty="0" smtClean="0"/>
                        <a:t>rd</a:t>
                      </a:r>
                      <a:r>
                        <a:rPr kumimoji="1" lang="en-US" altLang="ja-JP" sz="4400" baseline="0" dirty="0" smtClean="0"/>
                        <a:t> or above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0.950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0.972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0.963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0.967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0.966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0.966</a:t>
                      </a:r>
                      <a:endParaRPr kumimoji="1" lang="ja-JP" altLang="en-US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4" name="テキスト ボックス 303"/>
          <p:cNvSpPr txBox="1"/>
          <p:nvPr/>
        </p:nvSpPr>
        <p:spPr>
          <a:xfrm>
            <a:off x="738387" y="37029998"/>
            <a:ext cx="17105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b="1" dirty="0" smtClean="0"/>
              <a:t>Tab.2 Recognition accuracy for </a:t>
            </a:r>
            <a:r>
              <a:rPr kumimoji="1" lang="en-US" altLang="ja-JP" sz="6000" b="1" dirty="0" smtClean="0"/>
              <a:t>leave one out method</a:t>
            </a:r>
            <a:endParaRPr kumimoji="1" lang="ja-JP" altLang="en-US" sz="6000" b="1" dirty="0"/>
          </a:p>
        </p:txBody>
      </p:sp>
      <p:graphicFrame>
        <p:nvGraphicFramePr>
          <p:cNvPr id="305" name="表 304"/>
          <p:cNvGraphicFramePr>
            <a:graphicFrameLocks noGrp="1"/>
          </p:cNvGraphicFramePr>
          <p:nvPr/>
        </p:nvGraphicFramePr>
        <p:xfrm>
          <a:off x="1026419" y="32853534"/>
          <a:ext cx="19226137" cy="407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285"/>
                <a:gridCol w="2698276"/>
                <a:gridCol w="2310212"/>
                <a:gridCol w="2746591"/>
                <a:gridCol w="2746591"/>
                <a:gridCol w="2746591"/>
                <a:gridCol w="2746591"/>
              </a:tblGrid>
              <a:tr h="641903">
                <a:tc rowSpan="2"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Rank</a:t>
                      </a:r>
                      <a:endParaRPr kumimoji="1" lang="ja-JP" altLang="en-US" sz="4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Left-to-right only</a:t>
                      </a:r>
                      <a:endParaRPr kumimoji="1" lang="ja-JP" altLang="en-US" sz="4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ML selection </a:t>
                      </a:r>
                      <a:r>
                        <a:rPr kumimoji="1" lang="en-US" altLang="ja-JP" sz="4400" dirty="0" smtClean="0"/>
                        <a:t>with</a:t>
                      </a:r>
                      <a:r>
                        <a:rPr kumimoji="1" lang="en-US" altLang="ja-JP" sz="4400" baseline="0" dirty="0" smtClean="0"/>
                        <a:t> </a:t>
                      </a:r>
                      <a:r>
                        <a:rPr kumimoji="1" lang="en-US" altLang="ja-JP" sz="4400" i="1" baseline="0" dirty="0" smtClean="0"/>
                        <a:t>n</a:t>
                      </a:r>
                      <a:r>
                        <a:rPr kumimoji="1" lang="en-US" altLang="ja-JP" sz="4400" baseline="0" dirty="0" smtClean="0"/>
                        <a:t> virtual samples</a:t>
                      </a:r>
                      <a:endParaRPr kumimoji="1" lang="ja-JP" altLang="en-US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6781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0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1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6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12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24</a:t>
                      </a:r>
                      <a:endParaRPr kumimoji="1" lang="ja-JP" altLang="en-US" sz="4400" dirty="0"/>
                    </a:p>
                  </a:txBody>
                  <a:tcPr/>
                </a:tc>
              </a:tr>
              <a:tr h="522587"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1</a:t>
                      </a:r>
                      <a:r>
                        <a:rPr kumimoji="1" lang="en-US" altLang="ja-JP" sz="4400" baseline="30000" dirty="0" smtClean="0"/>
                        <a:t>st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0.394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0.444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0.476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0.490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0.487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0.478</a:t>
                      </a:r>
                      <a:endParaRPr kumimoji="1" lang="ja-JP" altLang="en-US" sz="4400" dirty="0"/>
                    </a:p>
                  </a:txBody>
                  <a:tcPr/>
                </a:tc>
              </a:tr>
              <a:tr h="895334"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2</a:t>
                      </a:r>
                      <a:r>
                        <a:rPr kumimoji="1" lang="en-US" altLang="ja-JP" sz="4400" baseline="30000" dirty="0" smtClean="0"/>
                        <a:t>nd</a:t>
                      </a:r>
                      <a:r>
                        <a:rPr kumimoji="1" lang="en-US" altLang="ja-JP" sz="4400" baseline="0" dirty="0" smtClean="0"/>
                        <a:t> or above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0.661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0.706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0.719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0.741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0.739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0.736</a:t>
                      </a:r>
                      <a:endParaRPr kumimoji="1" lang="ja-JP" altLang="en-US" sz="4400" dirty="0"/>
                    </a:p>
                  </a:txBody>
                  <a:tcPr/>
                </a:tc>
              </a:tr>
              <a:tr h="895334">
                <a:tc>
                  <a:txBody>
                    <a:bodyPr/>
                    <a:lstStyle/>
                    <a:p>
                      <a:r>
                        <a:rPr kumimoji="1" lang="en-US" altLang="ja-JP" sz="4400" dirty="0" smtClean="0"/>
                        <a:t>3</a:t>
                      </a:r>
                      <a:r>
                        <a:rPr kumimoji="1" lang="en-US" altLang="ja-JP" sz="4400" baseline="30000" dirty="0" smtClean="0"/>
                        <a:t>rd</a:t>
                      </a:r>
                      <a:r>
                        <a:rPr kumimoji="1" lang="en-US" altLang="ja-JP" sz="4400" baseline="0" dirty="0" smtClean="0"/>
                        <a:t> </a:t>
                      </a:r>
                      <a:r>
                        <a:rPr kumimoji="1" lang="en-US" altLang="ja-JP" sz="4400" baseline="0" dirty="0" err="1" smtClean="0"/>
                        <a:t>orabove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0.800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0.844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0.872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0.864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0.861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400" dirty="0" smtClean="0"/>
                        <a:t>0.856</a:t>
                      </a:r>
                      <a:endParaRPr kumimoji="1" lang="ja-JP" altLang="en-US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6" name="正方形/長方形 305"/>
          <p:cNvSpPr/>
          <p:nvPr/>
        </p:nvSpPr>
        <p:spPr>
          <a:xfrm>
            <a:off x="738387" y="37094455"/>
            <a:ext cx="19802200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7" name="正方形/長方形 306"/>
          <p:cNvSpPr/>
          <p:nvPr/>
        </p:nvSpPr>
        <p:spPr>
          <a:xfrm>
            <a:off x="738387" y="31845422"/>
            <a:ext cx="19802200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8" name="テキスト ボックス 307"/>
          <p:cNvSpPr txBox="1"/>
          <p:nvPr/>
        </p:nvSpPr>
        <p:spPr>
          <a:xfrm>
            <a:off x="762485" y="31917430"/>
            <a:ext cx="18431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 smtClean="0"/>
              <a:t>Tab.1 Recognition accuracy </a:t>
            </a:r>
            <a:r>
              <a:rPr kumimoji="1" lang="en-US" altLang="ja-JP" sz="4800" b="1" dirty="0" smtClean="0"/>
              <a:t>for a </a:t>
            </a:r>
            <a:r>
              <a:rPr lang="en-US" altLang="ja-JP" sz="4800" b="1" dirty="0" smtClean="0"/>
              <a:t>speaker not used when training HMMs</a:t>
            </a:r>
            <a:endParaRPr kumimoji="1" lang="ja-JP" altLang="en-US" sz="4800" b="1" dirty="0"/>
          </a:p>
        </p:txBody>
      </p:sp>
      <p:sp>
        <p:nvSpPr>
          <p:cNvPr id="311" name="テキスト ボックス 310"/>
          <p:cNvSpPr txBox="1"/>
          <p:nvPr/>
        </p:nvSpPr>
        <p:spPr>
          <a:xfrm>
            <a:off x="7795171" y="31003973"/>
            <a:ext cx="127112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/>
              <a:t>20 words, 3 person, 3 motions for a person and a word</a:t>
            </a:r>
            <a:endParaRPr kumimoji="1" lang="ja-JP" altLang="en-US" sz="4400" dirty="0"/>
          </a:p>
        </p:txBody>
      </p:sp>
      <p:sp>
        <p:nvSpPr>
          <p:cNvPr id="312" name="テキスト ボックス 311"/>
          <p:cNvSpPr txBox="1"/>
          <p:nvPr/>
        </p:nvSpPr>
        <p:spPr>
          <a:xfrm>
            <a:off x="20828619" y="31773414"/>
            <a:ext cx="9451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Virtual samples improve HMM selection. </a:t>
            </a:r>
            <a:endParaRPr kumimoji="1" lang="ja-JP" altLang="en-US" sz="7200" dirty="0"/>
          </a:p>
        </p:txBody>
      </p:sp>
      <p:sp>
        <p:nvSpPr>
          <p:cNvPr id="313" name="テキスト ボックス 312"/>
          <p:cNvSpPr txBox="1"/>
          <p:nvPr/>
        </p:nvSpPr>
        <p:spPr>
          <a:xfrm>
            <a:off x="20828619" y="34293694"/>
            <a:ext cx="94513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Over-fitting can be avoided without collecting high cost real samples.</a:t>
            </a:r>
            <a:endParaRPr kumimoji="1" lang="ja-JP" altLang="en-US" sz="7200" dirty="0"/>
          </a:p>
        </p:txBody>
      </p:sp>
      <p:sp>
        <p:nvSpPr>
          <p:cNvPr id="314" name="テキスト ボックス 313"/>
          <p:cNvSpPr txBox="1"/>
          <p:nvPr/>
        </p:nvSpPr>
        <p:spPr>
          <a:xfrm>
            <a:off x="20577203" y="39982326"/>
            <a:ext cx="9702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[1]T. Matsuo, Y. </a:t>
            </a:r>
            <a:r>
              <a:rPr lang="en-US" altLang="ja-JP" sz="3600" dirty="0" err="1" smtClean="0"/>
              <a:t>Shirai</a:t>
            </a:r>
            <a:r>
              <a:rPr lang="en-US" altLang="ja-JP" sz="3600" dirty="0" smtClean="0"/>
              <a:t>, N. Shimada, "Automatic Generation of HMM Topology for Sign Language Recognition”, The 19th International Conference on PATTERN RECOGNITION (ICPR2008), (2008). </a:t>
            </a:r>
            <a:endParaRPr kumimoji="1" lang="ja-JP" altLang="en-US" sz="3600" dirty="0"/>
          </a:p>
        </p:txBody>
      </p:sp>
      <p:sp>
        <p:nvSpPr>
          <p:cNvPr id="315" name="テキスト ボックス 314"/>
          <p:cNvSpPr txBox="1"/>
          <p:nvPr/>
        </p:nvSpPr>
        <p:spPr>
          <a:xfrm>
            <a:off x="1098427" y="28605062"/>
            <a:ext cx="8761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/>
              <a:t>Generate virtual samples</a:t>
            </a:r>
            <a:endParaRPr kumimoji="1" lang="ja-JP" altLang="en-US" sz="6600" dirty="0"/>
          </a:p>
        </p:txBody>
      </p:sp>
      <p:sp>
        <p:nvSpPr>
          <p:cNvPr id="316" name="Text Box 283"/>
          <p:cNvSpPr txBox="1">
            <a:spLocks noChangeArrowheads="1"/>
          </p:cNvSpPr>
          <p:nvPr/>
        </p:nvSpPr>
        <p:spPr bwMode="auto">
          <a:xfrm>
            <a:off x="20828619" y="30563256"/>
            <a:ext cx="5992259" cy="13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9" rIns="91397" bIns="45699">
            <a:spAutoFit/>
          </a:bodyPr>
          <a:lstStyle/>
          <a:p>
            <a:pPr defTabSz="4176713"/>
            <a:r>
              <a:rPr lang="en-US" altLang="ja-JP" b="1" dirty="0" smtClean="0"/>
              <a:t>7</a:t>
            </a:r>
            <a:r>
              <a:rPr lang="en-US" altLang="ja-JP" sz="8200" b="1" dirty="0" smtClean="0"/>
              <a:t>. </a:t>
            </a:r>
            <a:r>
              <a:rPr lang="en-US" altLang="ja-JP" b="1" dirty="0" smtClean="0"/>
              <a:t>Conclusion</a:t>
            </a:r>
            <a:endParaRPr lang="en-US" altLang="ja-JP" sz="8200" b="1" dirty="0"/>
          </a:p>
        </p:txBody>
      </p:sp>
      <p:sp>
        <p:nvSpPr>
          <p:cNvPr id="317" name="テキスト ボックス 316"/>
          <p:cNvSpPr txBox="1"/>
          <p:nvPr/>
        </p:nvSpPr>
        <p:spPr>
          <a:xfrm>
            <a:off x="19892516" y="2414056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They are generated by integration of motion segments[1].</a:t>
            </a:r>
            <a:endParaRPr kumimoji="1" lang="ja-JP" altLang="en-US" sz="3600" dirty="0"/>
          </a:p>
        </p:txBody>
      </p:sp>
      <p:sp>
        <p:nvSpPr>
          <p:cNvPr id="295" name="右矢印 294"/>
          <p:cNvSpPr/>
          <p:nvPr/>
        </p:nvSpPr>
        <p:spPr>
          <a:xfrm>
            <a:off x="19172435" y="6426598"/>
            <a:ext cx="3888432" cy="273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6" name="正方形/長方形 295"/>
          <p:cNvSpPr>
            <a:spLocks noChangeAspect="1"/>
          </p:cNvSpPr>
          <p:nvPr/>
        </p:nvSpPr>
        <p:spPr>
          <a:xfrm>
            <a:off x="24033587" y="4842422"/>
            <a:ext cx="5400600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正方形/長方形 296"/>
          <p:cNvSpPr>
            <a:spLocks noChangeAspect="1"/>
          </p:cNvSpPr>
          <p:nvPr/>
        </p:nvSpPr>
        <p:spPr>
          <a:xfrm>
            <a:off x="24033587" y="6282582"/>
            <a:ext cx="5400600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正方形/長方形 297"/>
          <p:cNvSpPr>
            <a:spLocks noChangeAspect="1"/>
          </p:cNvSpPr>
          <p:nvPr/>
        </p:nvSpPr>
        <p:spPr>
          <a:xfrm>
            <a:off x="24033587" y="7722742"/>
            <a:ext cx="5400600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正方形/長方形 298"/>
          <p:cNvSpPr>
            <a:spLocks noChangeAspect="1"/>
          </p:cNvSpPr>
          <p:nvPr/>
        </p:nvSpPr>
        <p:spPr>
          <a:xfrm>
            <a:off x="24033587" y="9090894"/>
            <a:ext cx="5400600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Text Box 93"/>
          <p:cNvSpPr txBox="1">
            <a:spLocks noChangeAspect="1" noChangeArrowheads="1"/>
          </p:cNvSpPr>
          <p:nvPr/>
        </p:nvSpPr>
        <p:spPr bwMode="auto">
          <a:xfrm>
            <a:off x="17948299" y="4698406"/>
            <a:ext cx="66247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altLang="ja-JP" sz="6000" dirty="0" smtClean="0">
                <a:solidFill>
                  <a:srgbClr val="FF0000"/>
                </a:solidFill>
                <a:latin typeface="Calibri" pitchFamily="34" charset="0"/>
              </a:rPr>
              <a:t>Use the HMM as a generative model.</a:t>
            </a:r>
            <a:endParaRPr lang="en-US" altLang="ja-JP" sz="6000" baseline="30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511</Words>
  <Application>Microsoft Office PowerPoint</Application>
  <PresentationFormat>ユーザー設定</PresentationFormat>
  <Paragraphs>185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スライド 1</vt:lpstr>
      <vt:lpstr>スライド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松尾</dc:creator>
  <cp:lastModifiedBy>matsuo</cp:lastModifiedBy>
  <cp:revision>58</cp:revision>
  <dcterms:created xsi:type="dcterms:W3CDTF">2013-05-16T09:19:41Z</dcterms:created>
  <dcterms:modified xsi:type="dcterms:W3CDTF">2013-05-20T11:13:57Z</dcterms:modified>
</cp:coreProperties>
</file>