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theme/themeOverride3.xml" ContentType="application/vnd.openxmlformats-officedocument.themeOverr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theme/themeOverride4.xml" ContentType="application/vnd.openxmlformats-officedocument.themeOverr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31"/>
  </p:notesMasterIdLst>
  <p:handoutMasterIdLst>
    <p:handoutMasterId r:id="rId32"/>
  </p:handoutMasterIdLst>
  <p:sldIdLst>
    <p:sldId id="256" r:id="rId2"/>
    <p:sldId id="257" r:id="rId3"/>
    <p:sldId id="307" r:id="rId4"/>
    <p:sldId id="352" r:id="rId5"/>
    <p:sldId id="286" r:id="rId6"/>
    <p:sldId id="353" r:id="rId7"/>
    <p:sldId id="346" r:id="rId8"/>
    <p:sldId id="290" r:id="rId9"/>
    <p:sldId id="362" r:id="rId10"/>
    <p:sldId id="292" r:id="rId11"/>
    <p:sldId id="357" r:id="rId12"/>
    <p:sldId id="358" r:id="rId13"/>
    <p:sldId id="306" r:id="rId14"/>
    <p:sldId id="347" r:id="rId15"/>
    <p:sldId id="360" r:id="rId16"/>
    <p:sldId id="310" r:id="rId17"/>
    <p:sldId id="345" r:id="rId18"/>
    <p:sldId id="301" r:id="rId19"/>
    <p:sldId id="325" r:id="rId20"/>
    <p:sldId id="340" r:id="rId21"/>
    <p:sldId id="354" r:id="rId22"/>
    <p:sldId id="355" r:id="rId23"/>
    <p:sldId id="356" r:id="rId24"/>
    <p:sldId id="333" r:id="rId25"/>
    <p:sldId id="338" r:id="rId26"/>
    <p:sldId id="264" r:id="rId27"/>
    <p:sldId id="318" r:id="rId28"/>
    <p:sldId id="361" r:id="rId29"/>
    <p:sldId id="343" r:id="rId30"/>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99FF33"/>
    <a:srgbClr val="EED7A8"/>
    <a:srgbClr val="F5DDA1"/>
    <a:srgbClr val="F0CE78"/>
    <a:srgbClr val="AC1F14"/>
    <a:srgbClr val="336600"/>
    <a:srgbClr val="800000"/>
    <a:srgbClr val="669900"/>
  </p:clrMru>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858"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ori.CV\Desktop\&#12456;&#12483;&#12472;&#20966;&#29702;%20-%20&#12467;&#12500;&#12540;\Donew\image\&#12486;&#12540;&#12510;&#30330;&#34920;&#36039;&#26009;\log-4.xls"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C:\Users\mori.CV\Desktop\&#12456;&#12483;&#12472;&#20966;&#29702;\Donew\image\20\log8.txt"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C:\Users\mori.CV\Desktop\&#12456;&#12483;&#12472;&#20966;&#29702;\Donew\image\20\log8.txt"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file:///C:\Users\mori.CV\Desktop\&#12456;&#12483;&#12472;&#20966;&#29702;\Donew\image\20\log8.txt"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oleObject" Target="file:///C:\Users\mori.CV\Desktop\&#12456;&#12483;&#12472;&#20966;&#29702;\Donew\image\20\log8.txt"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lang val="ja-JP"/>
  <c:chart>
    <c:title>
      <c:tx>
        <c:rich>
          <a:bodyPr/>
          <a:lstStyle/>
          <a:p>
            <a:pPr>
              <a:defRPr/>
            </a:pPr>
            <a:r>
              <a:rPr lang="ja-JP" altLang="en-US" dirty="0" smtClean="0"/>
              <a:t>距離のヒストグラム</a:t>
            </a:r>
            <a:endParaRPr lang="ja-JP" altLang="en-US" dirty="0"/>
          </a:p>
        </c:rich>
      </c:tx>
      <c:layout/>
    </c:title>
    <c:plotArea>
      <c:layout>
        <c:manualLayout>
          <c:layoutTarget val="inner"/>
          <c:xMode val="edge"/>
          <c:yMode val="edge"/>
          <c:x val="0.11821062992125993"/>
          <c:y val="0.15047462817147861"/>
          <c:w val="0.75683245844269464"/>
          <c:h val="0.63894284047827399"/>
        </c:manualLayout>
      </c:layout>
      <c:lineChart>
        <c:grouping val="standard"/>
        <c:ser>
          <c:idx val="0"/>
          <c:order val="0"/>
          <c:tx>
            <c:v>顔</c:v>
          </c:tx>
          <c:spPr>
            <a:ln>
              <a:solidFill>
                <a:srgbClr val="FF0000"/>
              </a:solidFill>
            </a:ln>
          </c:spPr>
          <c:marker>
            <c:symbol val="none"/>
          </c:marker>
          <c:cat>
            <c:numRef>
              <c:f>log!$F:$F</c:f>
              <c:numCache>
                <c:formatCode>General</c:formatCode>
                <c:ptCount val="65536"/>
                <c:pt idx="0">
                  <c:v>1104</c:v>
                </c:pt>
                <c:pt idx="1">
                  <c:v>1108</c:v>
                </c:pt>
                <c:pt idx="2">
                  <c:v>1112</c:v>
                </c:pt>
                <c:pt idx="3">
                  <c:v>1116</c:v>
                </c:pt>
                <c:pt idx="4">
                  <c:v>1120</c:v>
                </c:pt>
                <c:pt idx="5">
                  <c:v>1124</c:v>
                </c:pt>
                <c:pt idx="6">
                  <c:v>1128</c:v>
                </c:pt>
                <c:pt idx="7">
                  <c:v>1132</c:v>
                </c:pt>
                <c:pt idx="8">
                  <c:v>1136</c:v>
                </c:pt>
                <c:pt idx="9">
                  <c:v>1140</c:v>
                </c:pt>
                <c:pt idx="10">
                  <c:v>1144</c:v>
                </c:pt>
                <c:pt idx="11">
                  <c:v>1148</c:v>
                </c:pt>
                <c:pt idx="12">
                  <c:v>1152</c:v>
                </c:pt>
                <c:pt idx="13">
                  <c:v>1156</c:v>
                </c:pt>
                <c:pt idx="14">
                  <c:v>1160</c:v>
                </c:pt>
                <c:pt idx="15">
                  <c:v>1164</c:v>
                </c:pt>
                <c:pt idx="16">
                  <c:v>1168</c:v>
                </c:pt>
                <c:pt idx="17">
                  <c:v>1172</c:v>
                </c:pt>
                <c:pt idx="18">
                  <c:v>1176</c:v>
                </c:pt>
                <c:pt idx="19">
                  <c:v>1180</c:v>
                </c:pt>
                <c:pt idx="20">
                  <c:v>1184</c:v>
                </c:pt>
                <c:pt idx="21">
                  <c:v>1188</c:v>
                </c:pt>
                <c:pt idx="22">
                  <c:v>1192</c:v>
                </c:pt>
                <c:pt idx="23">
                  <c:v>1196</c:v>
                </c:pt>
                <c:pt idx="24">
                  <c:v>1200</c:v>
                </c:pt>
                <c:pt idx="25">
                  <c:v>1204</c:v>
                </c:pt>
                <c:pt idx="26">
                  <c:v>1208</c:v>
                </c:pt>
                <c:pt idx="27">
                  <c:v>1212</c:v>
                </c:pt>
                <c:pt idx="28">
                  <c:v>1216</c:v>
                </c:pt>
                <c:pt idx="29">
                  <c:v>1220</c:v>
                </c:pt>
                <c:pt idx="30">
                  <c:v>1224</c:v>
                </c:pt>
                <c:pt idx="31">
                  <c:v>1228</c:v>
                </c:pt>
                <c:pt idx="32">
                  <c:v>1232</c:v>
                </c:pt>
                <c:pt idx="33">
                  <c:v>1236</c:v>
                </c:pt>
                <c:pt idx="34">
                  <c:v>1240</c:v>
                </c:pt>
                <c:pt idx="35">
                  <c:v>1244</c:v>
                </c:pt>
                <c:pt idx="36">
                  <c:v>1248</c:v>
                </c:pt>
                <c:pt idx="37">
                  <c:v>1252</c:v>
                </c:pt>
                <c:pt idx="38">
                  <c:v>1256</c:v>
                </c:pt>
                <c:pt idx="39">
                  <c:v>1260</c:v>
                </c:pt>
                <c:pt idx="40">
                  <c:v>1264</c:v>
                </c:pt>
                <c:pt idx="41">
                  <c:v>1268</c:v>
                </c:pt>
                <c:pt idx="42">
                  <c:v>1272</c:v>
                </c:pt>
                <c:pt idx="43">
                  <c:v>1276</c:v>
                </c:pt>
                <c:pt idx="44">
                  <c:v>1280</c:v>
                </c:pt>
                <c:pt idx="45">
                  <c:v>1284</c:v>
                </c:pt>
                <c:pt idx="46">
                  <c:v>1288</c:v>
                </c:pt>
                <c:pt idx="47">
                  <c:v>1292</c:v>
                </c:pt>
                <c:pt idx="48">
                  <c:v>1296</c:v>
                </c:pt>
                <c:pt idx="49">
                  <c:v>1300</c:v>
                </c:pt>
                <c:pt idx="50">
                  <c:v>1304</c:v>
                </c:pt>
                <c:pt idx="51">
                  <c:v>1308</c:v>
                </c:pt>
                <c:pt idx="52">
                  <c:v>1312</c:v>
                </c:pt>
                <c:pt idx="53">
                  <c:v>1316</c:v>
                </c:pt>
                <c:pt idx="54">
                  <c:v>1320</c:v>
                </c:pt>
                <c:pt idx="55">
                  <c:v>1324</c:v>
                </c:pt>
                <c:pt idx="56">
                  <c:v>1328</c:v>
                </c:pt>
                <c:pt idx="57">
                  <c:v>1332</c:v>
                </c:pt>
                <c:pt idx="58">
                  <c:v>1336</c:v>
                </c:pt>
                <c:pt idx="59">
                  <c:v>1340</c:v>
                </c:pt>
                <c:pt idx="60">
                  <c:v>1344</c:v>
                </c:pt>
                <c:pt idx="61">
                  <c:v>1348</c:v>
                </c:pt>
                <c:pt idx="62">
                  <c:v>1352</c:v>
                </c:pt>
                <c:pt idx="63">
                  <c:v>1356</c:v>
                </c:pt>
                <c:pt idx="64">
                  <c:v>1360</c:v>
                </c:pt>
                <c:pt idx="65">
                  <c:v>1364</c:v>
                </c:pt>
                <c:pt idx="66">
                  <c:v>1368</c:v>
                </c:pt>
                <c:pt idx="67">
                  <c:v>1372</c:v>
                </c:pt>
                <c:pt idx="68">
                  <c:v>1376</c:v>
                </c:pt>
                <c:pt idx="69">
                  <c:v>1380</c:v>
                </c:pt>
                <c:pt idx="70">
                  <c:v>1384</c:v>
                </c:pt>
                <c:pt idx="71">
                  <c:v>1388</c:v>
                </c:pt>
                <c:pt idx="72">
                  <c:v>1392</c:v>
                </c:pt>
                <c:pt idx="73">
                  <c:v>1396</c:v>
                </c:pt>
                <c:pt idx="74">
                  <c:v>1400</c:v>
                </c:pt>
                <c:pt idx="75">
                  <c:v>1404</c:v>
                </c:pt>
                <c:pt idx="76">
                  <c:v>1408</c:v>
                </c:pt>
                <c:pt idx="77">
                  <c:v>1412</c:v>
                </c:pt>
                <c:pt idx="78">
                  <c:v>1416</c:v>
                </c:pt>
                <c:pt idx="79">
                  <c:v>1420</c:v>
                </c:pt>
                <c:pt idx="80">
                  <c:v>1424</c:v>
                </c:pt>
                <c:pt idx="81">
                  <c:v>1428</c:v>
                </c:pt>
                <c:pt idx="82">
                  <c:v>1432</c:v>
                </c:pt>
                <c:pt idx="83">
                  <c:v>1436</c:v>
                </c:pt>
                <c:pt idx="84">
                  <c:v>1440</c:v>
                </c:pt>
                <c:pt idx="85">
                  <c:v>1444</c:v>
                </c:pt>
                <c:pt idx="86">
                  <c:v>1448</c:v>
                </c:pt>
                <c:pt idx="87">
                  <c:v>1452</c:v>
                </c:pt>
                <c:pt idx="88">
                  <c:v>1456</c:v>
                </c:pt>
                <c:pt idx="89">
                  <c:v>1460</c:v>
                </c:pt>
                <c:pt idx="90">
                  <c:v>1464</c:v>
                </c:pt>
                <c:pt idx="91">
                  <c:v>1468</c:v>
                </c:pt>
                <c:pt idx="92">
                  <c:v>1472</c:v>
                </c:pt>
                <c:pt idx="93">
                  <c:v>1476</c:v>
                </c:pt>
                <c:pt idx="94">
                  <c:v>1480</c:v>
                </c:pt>
                <c:pt idx="95">
                  <c:v>1484</c:v>
                </c:pt>
                <c:pt idx="96">
                  <c:v>1488</c:v>
                </c:pt>
                <c:pt idx="97">
                  <c:v>1492</c:v>
                </c:pt>
                <c:pt idx="98">
                  <c:v>1496</c:v>
                </c:pt>
                <c:pt idx="99">
                  <c:v>1500</c:v>
                </c:pt>
                <c:pt idx="100">
                  <c:v>1504</c:v>
                </c:pt>
                <c:pt idx="101">
                  <c:v>1508</c:v>
                </c:pt>
                <c:pt idx="102">
                  <c:v>1512</c:v>
                </c:pt>
                <c:pt idx="103">
                  <c:v>1516</c:v>
                </c:pt>
                <c:pt idx="104">
                  <c:v>1520</c:v>
                </c:pt>
                <c:pt idx="105">
                  <c:v>1524</c:v>
                </c:pt>
                <c:pt idx="106">
                  <c:v>1528</c:v>
                </c:pt>
                <c:pt idx="107">
                  <c:v>1532</c:v>
                </c:pt>
                <c:pt idx="108">
                  <c:v>1536</c:v>
                </c:pt>
                <c:pt idx="109">
                  <c:v>1540</c:v>
                </c:pt>
                <c:pt idx="110">
                  <c:v>1544</c:v>
                </c:pt>
                <c:pt idx="111">
                  <c:v>1548</c:v>
                </c:pt>
                <c:pt idx="112">
                  <c:v>1552</c:v>
                </c:pt>
                <c:pt idx="113">
                  <c:v>1556</c:v>
                </c:pt>
                <c:pt idx="114">
                  <c:v>1560</c:v>
                </c:pt>
                <c:pt idx="115">
                  <c:v>1564</c:v>
                </c:pt>
                <c:pt idx="116">
                  <c:v>1568</c:v>
                </c:pt>
                <c:pt idx="117">
                  <c:v>1572</c:v>
                </c:pt>
                <c:pt idx="118">
                  <c:v>1576</c:v>
                </c:pt>
                <c:pt idx="119">
                  <c:v>1580</c:v>
                </c:pt>
                <c:pt idx="120">
                  <c:v>1584</c:v>
                </c:pt>
                <c:pt idx="121">
                  <c:v>1588</c:v>
                </c:pt>
                <c:pt idx="122">
                  <c:v>1592</c:v>
                </c:pt>
                <c:pt idx="123">
                  <c:v>1596</c:v>
                </c:pt>
                <c:pt idx="124">
                  <c:v>1600</c:v>
                </c:pt>
                <c:pt idx="125">
                  <c:v>1604</c:v>
                </c:pt>
                <c:pt idx="126">
                  <c:v>1608</c:v>
                </c:pt>
                <c:pt idx="127">
                  <c:v>1612</c:v>
                </c:pt>
                <c:pt idx="128">
                  <c:v>1616</c:v>
                </c:pt>
                <c:pt idx="129">
                  <c:v>1620</c:v>
                </c:pt>
                <c:pt idx="130">
                  <c:v>1624</c:v>
                </c:pt>
                <c:pt idx="131">
                  <c:v>1628</c:v>
                </c:pt>
                <c:pt idx="132">
                  <c:v>1632</c:v>
                </c:pt>
                <c:pt idx="133">
                  <c:v>1636</c:v>
                </c:pt>
                <c:pt idx="134">
                  <c:v>1640</c:v>
                </c:pt>
                <c:pt idx="135">
                  <c:v>1644</c:v>
                </c:pt>
                <c:pt idx="136">
                  <c:v>1648</c:v>
                </c:pt>
                <c:pt idx="137">
                  <c:v>1652</c:v>
                </c:pt>
                <c:pt idx="138">
                  <c:v>1656</c:v>
                </c:pt>
                <c:pt idx="139">
                  <c:v>1660</c:v>
                </c:pt>
                <c:pt idx="140">
                  <c:v>1664</c:v>
                </c:pt>
                <c:pt idx="141">
                  <c:v>1668</c:v>
                </c:pt>
                <c:pt idx="142">
                  <c:v>1672</c:v>
                </c:pt>
                <c:pt idx="143">
                  <c:v>1676</c:v>
                </c:pt>
                <c:pt idx="144">
                  <c:v>1680</c:v>
                </c:pt>
                <c:pt idx="145">
                  <c:v>1684</c:v>
                </c:pt>
                <c:pt idx="146">
                  <c:v>1688</c:v>
                </c:pt>
                <c:pt idx="147">
                  <c:v>1692</c:v>
                </c:pt>
                <c:pt idx="148">
                  <c:v>1696</c:v>
                </c:pt>
                <c:pt idx="149">
                  <c:v>1700</c:v>
                </c:pt>
                <c:pt idx="150">
                  <c:v>1704</c:v>
                </c:pt>
                <c:pt idx="151">
                  <c:v>1708</c:v>
                </c:pt>
                <c:pt idx="152">
                  <c:v>1712</c:v>
                </c:pt>
                <c:pt idx="153">
                  <c:v>1716</c:v>
                </c:pt>
                <c:pt idx="154">
                  <c:v>1720</c:v>
                </c:pt>
                <c:pt idx="155">
                  <c:v>1724</c:v>
                </c:pt>
                <c:pt idx="156">
                  <c:v>1728</c:v>
                </c:pt>
                <c:pt idx="157">
                  <c:v>1732</c:v>
                </c:pt>
                <c:pt idx="158">
                  <c:v>1736</c:v>
                </c:pt>
                <c:pt idx="159">
                  <c:v>1740</c:v>
                </c:pt>
                <c:pt idx="160">
                  <c:v>1744</c:v>
                </c:pt>
                <c:pt idx="161">
                  <c:v>1748</c:v>
                </c:pt>
                <c:pt idx="162">
                  <c:v>1752</c:v>
                </c:pt>
                <c:pt idx="163">
                  <c:v>1756</c:v>
                </c:pt>
                <c:pt idx="164">
                  <c:v>1760</c:v>
                </c:pt>
                <c:pt idx="165">
                  <c:v>1764</c:v>
                </c:pt>
                <c:pt idx="166">
                  <c:v>1768</c:v>
                </c:pt>
                <c:pt idx="167">
                  <c:v>1772</c:v>
                </c:pt>
                <c:pt idx="168">
                  <c:v>1776</c:v>
                </c:pt>
                <c:pt idx="169">
                  <c:v>1780</c:v>
                </c:pt>
                <c:pt idx="170">
                  <c:v>1784</c:v>
                </c:pt>
                <c:pt idx="171">
                  <c:v>1788</c:v>
                </c:pt>
                <c:pt idx="172">
                  <c:v>1792</c:v>
                </c:pt>
                <c:pt idx="173">
                  <c:v>1796</c:v>
                </c:pt>
                <c:pt idx="174">
                  <c:v>1800</c:v>
                </c:pt>
                <c:pt idx="175">
                  <c:v>1804</c:v>
                </c:pt>
                <c:pt idx="176">
                  <c:v>1808</c:v>
                </c:pt>
                <c:pt idx="177">
                  <c:v>1812</c:v>
                </c:pt>
                <c:pt idx="178">
                  <c:v>1816</c:v>
                </c:pt>
                <c:pt idx="179">
                  <c:v>1820</c:v>
                </c:pt>
                <c:pt idx="180">
                  <c:v>1824</c:v>
                </c:pt>
                <c:pt idx="181">
                  <c:v>1828</c:v>
                </c:pt>
                <c:pt idx="182">
                  <c:v>1832</c:v>
                </c:pt>
                <c:pt idx="183">
                  <c:v>1836</c:v>
                </c:pt>
                <c:pt idx="184">
                  <c:v>1840</c:v>
                </c:pt>
                <c:pt idx="185">
                  <c:v>1844</c:v>
                </c:pt>
                <c:pt idx="186">
                  <c:v>1848</c:v>
                </c:pt>
                <c:pt idx="187">
                  <c:v>1852</c:v>
                </c:pt>
                <c:pt idx="188">
                  <c:v>1856</c:v>
                </c:pt>
                <c:pt idx="189">
                  <c:v>1860</c:v>
                </c:pt>
                <c:pt idx="190">
                  <c:v>1864</c:v>
                </c:pt>
                <c:pt idx="191">
                  <c:v>1868</c:v>
                </c:pt>
                <c:pt idx="192">
                  <c:v>1872</c:v>
                </c:pt>
                <c:pt idx="193">
                  <c:v>1876</c:v>
                </c:pt>
                <c:pt idx="194">
                  <c:v>1880</c:v>
                </c:pt>
                <c:pt idx="195">
                  <c:v>1884</c:v>
                </c:pt>
                <c:pt idx="196">
                  <c:v>1888</c:v>
                </c:pt>
                <c:pt idx="197">
                  <c:v>1892</c:v>
                </c:pt>
                <c:pt idx="198">
                  <c:v>1896</c:v>
                </c:pt>
                <c:pt idx="199">
                  <c:v>1900</c:v>
                </c:pt>
                <c:pt idx="200">
                  <c:v>1904</c:v>
                </c:pt>
                <c:pt idx="201">
                  <c:v>1908</c:v>
                </c:pt>
                <c:pt idx="202">
                  <c:v>1912</c:v>
                </c:pt>
                <c:pt idx="203">
                  <c:v>1916</c:v>
                </c:pt>
                <c:pt idx="204">
                  <c:v>1920</c:v>
                </c:pt>
                <c:pt idx="205">
                  <c:v>1924</c:v>
                </c:pt>
                <c:pt idx="206">
                  <c:v>1928</c:v>
                </c:pt>
                <c:pt idx="207">
                  <c:v>1932</c:v>
                </c:pt>
                <c:pt idx="208">
                  <c:v>1936</c:v>
                </c:pt>
                <c:pt idx="209">
                  <c:v>1940</c:v>
                </c:pt>
                <c:pt idx="210">
                  <c:v>1944</c:v>
                </c:pt>
                <c:pt idx="211">
                  <c:v>1948</c:v>
                </c:pt>
                <c:pt idx="212">
                  <c:v>1952</c:v>
                </c:pt>
                <c:pt idx="213">
                  <c:v>1956</c:v>
                </c:pt>
                <c:pt idx="214">
                  <c:v>1960</c:v>
                </c:pt>
                <c:pt idx="215">
                  <c:v>1964</c:v>
                </c:pt>
                <c:pt idx="216">
                  <c:v>1968</c:v>
                </c:pt>
                <c:pt idx="217">
                  <c:v>1972</c:v>
                </c:pt>
                <c:pt idx="218">
                  <c:v>1976</c:v>
                </c:pt>
                <c:pt idx="219">
                  <c:v>1980</c:v>
                </c:pt>
                <c:pt idx="220">
                  <c:v>1984</c:v>
                </c:pt>
                <c:pt idx="221">
                  <c:v>1988</c:v>
                </c:pt>
                <c:pt idx="222">
                  <c:v>1992</c:v>
                </c:pt>
                <c:pt idx="223">
                  <c:v>1996</c:v>
                </c:pt>
                <c:pt idx="224">
                  <c:v>2000</c:v>
                </c:pt>
                <c:pt idx="225">
                  <c:v>2004</c:v>
                </c:pt>
                <c:pt idx="226">
                  <c:v>2008</c:v>
                </c:pt>
                <c:pt idx="227">
                  <c:v>2012</c:v>
                </c:pt>
                <c:pt idx="228">
                  <c:v>2016</c:v>
                </c:pt>
                <c:pt idx="229">
                  <c:v>2020</c:v>
                </c:pt>
                <c:pt idx="230">
                  <c:v>2024</c:v>
                </c:pt>
                <c:pt idx="231">
                  <c:v>2028</c:v>
                </c:pt>
                <c:pt idx="232">
                  <c:v>2032</c:v>
                </c:pt>
                <c:pt idx="233">
                  <c:v>2036</c:v>
                </c:pt>
                <c:pt idx="234">
                  <c:v>2040</c:v>
                </c:pt>
                <c:pt idx="235">
                  <c:v>2044</c:v>
                </c:pt>
                <c:pt idx="236">
                  <c:v>2048</c:v>
                </c:pt>
                <c:pt idx="237">
                  <c:v>2052</c:v>
                </c:pt>
                <c:pt idx="238">
                  <c:v>2056</c:v>
                </c:pt>
                <c:pt idx="239">
                  <c:v>2060</c:v>
                </c:pt>
                <c:pt idx="240">
                  <c:v>2064</c:v>
                </c:pt>
                <c:pt idx="241">
                  <c:v>2068</c:v>
                </c:pt>
                <c:pt idx="242">
                  <c:v>2072</c:v>
                </c:pt>
                <c:pt idx="243">
                  <c:v>2076</c:v>
                </c:pt>
                <c:pt idx="244">
                  <c:v>2080</c:v>
                </c:pt>
                <c:pt idx="245">
                  <c:v>2084</c:v>
                </c:pt>
                <c:pt idx="246">
                  <c:v>2088</c:v>
                </c:pt>
                <c:pt idx="247">
                  <c:v>2092</c:v>
                </c:pt>
                <c:pt idx="248">
                  <c:v>2096</c:v>
                </c:pt>
                <c:pt idx="249">
                  <c:v>2100</c:v>
                </c:pt>
                <c:pt idx="250">
                  <c:v>2104</c:v>
                </c:pt>
                <c:pt idx="251">
                  <c:v>2108</c:v>
                </c:pt>
                <c:pt idx="252">
                  <c:v>2112</c:v>
                </c:pt>
                <c:pt idx="253">
                  <c:v>2116</c:v>
                </c:pt>
                <c:pt idx="254">
                  <c:v>2120</c:v>
                </c:pt>
                <c:pt idx="255">
                  <c:v>2124</c:v>
                </c:pt>
              </c:numCache>
            </c:numRef>
          </c:cat>
          <c:val>
            <c:numRef>
              <c:f>log!$A$100:$A$175</c:f>
              <c:numCache>
                <c:formatCode>General</c:formatCode>
                <c:ptCount val="7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1</c:v>
                </c:pt>
                <c:pt idx="28">
                  <c:v>0</c:v>
                </c:pt>
                <c:pt idx="29">
                  <c:v>1</c:v>
                </c:pt>
                <c:pt idx="30">
                  <c:v>3</c:v>
                </c:pt>
                <c:pt idx="31">
                  <c:v>0</c:v>
                </c:pt>
                <c:pt idx="32">
                  <c:v>1</c:v>
                </c:pt>
                <c:pt idx="33">
                  <c:v>3</c:v>
                </c:pt>
                <c:pt idx="34">
                  <c:v>8</c:v>
                </c:pt>
                <c:pt idx="35">
                  <c:v>6</c:v>
                </c:pt>
                <c:pt idx="36">
                  <c:v>3</c:v>
                </c:pt>
                <c:pt idx="37">
                  <c:v>3</c:v>
                </c:pt>
                <c:pt idx="38">
                  <c:v>6</c:v>
                </c:pt>
                <c:pt idx="39">
                  <c:v>2</c:v>
                </c:pt>
                <c:pt idx="40">
                  <c:v>3</c:v>
                </c:pt>
                <c:pt idx="41">
                  <c:v>5</c:v>
                </c:pt>
                <c:pt idx="42">
                  <c:v>10</c:v>
                </c:pt>
                <c:pt idx="43">
                  <c:v>11</c:v>
                </c:pt>
                <c:pt idx="44">
                  <c:v>9</c:v>
                </c:pt>
                <c:pt idx="45">
                  <c:v>16</c:v>
                </c:pt>
                <c:pt idx="46">
                  <c:v>19</c:v>
                </c:pt>
                <c:pt idx="47">
                  <c:v>27</c:v>
                </c:pt>
                <c:pt idx="48">
                  <c:v>35</c:v>
                </c:pt>
                <c:pt idx="49">
                  <c:v>35</c:v>
                </c:pt>
                <c:pt idx="50">
                  <c:v>36</c:v>
                </c:pt>
                <c:pt idx="51">
                  <c:v>56</c:v>
                </c:pt>
                <c:pt idx="52">
                  <c:v>47</c:v>
                </c:pt>
                <c:pt idx="53">
                  <c:v>79</c:v>
                </c:pt>
                <c:pt idx="54">
                  <c:v>106</c:v>
                </c:pt>
                <c:pt idx="55">
                  <c:v>152</c:v>
                </c:pt>
                <c:pt idx="56">
                  <c:v>104</c:v>
                </c:pt>
                <c:pt idx="57">
                  <c:v>87</c:v>
                </c:pt>
                <c:pt idx="58">
                  <c:v>119</c:v>
                </c:pt>
                <c:pt idx="59">
                  <c:v>113</c:v>
                </c:pt>
                <c:pt idx="60">
                  <c:v>134</c:v>
                </c:pt>
                <c:pt idx="61">
                  <c:v>165</c:v>
                </c:pt>
                <c:pt idx="62">
                  <c:v>162</c:v>
                </c:pt>
                <c:pt idx="63">
                  <c:v>142</c:v>
                </c:pt>
                <c:pt idx="64">
                  <c:v>100</c:v>
                </c:pt>
                <c:pt idx="65">
                  <c:v>124</c:v>
                </c:pt>
                <c:pt idx="66">
                  <c:v>91</c:v>
                </c:pt>
                <c:pt idx="67">
                  <c:v>105</c:v>
                </c:pt>
                <c:pt idx="68">
                  <c:v>101</c:v>
                </c:pt>
                <c:pt idx="69">
                  <c:v>71</c:v>
                </c:pt>
                <c:pt idx="70">
                  <c:v>42</c:v>
                </c:pt>
                <c:pt idx="71">
                  <c:v>63</c:v>
                </c:pt>
                <c:pt idx="72">
                  <c:v>40</c:v>
                </c:pt>
                <c:pt idx="73">
                  <c:v>6</c:v>
                </c:pt>
                <c:pt idx="74">
                  <c:v>1</c:v>
                </c:pt>
                <c:pt idx="75">
                  <c:v>0</c:v>
                </c:pt>
              </c:numCache>
            </c:numRef>
          </c:val>
        </c:ser>
        <c:ser>
          <c:idx val="1"/>
          <c:order val="1"/>
          <c:tx>
            <c:v>左手</c:v>
          </c:tx>
          <c:spPr>
            <a:ln>
              <a:solidFill>
                <a:srgbClr val="00B050"/>
              </a:solidFill>
            </a:ln>
          </c:spPr>
          <c:marker>
            <c:symbol val="none"/>
          </c:marker>
          <c:cat>
            <c:numRef>
              <c:f>log!$F:$F</c:f>
              <c:numCache>
                <c:formatCode>General</c:formatCode>
                <c:ptCount val="65536"/>
                <c:pt idx="0">
                  <c:v>1104</c:v>
                </c:pt>
                <c:pt idx="1">
                  <c:v>1108</c:v>
                </c:pt>
                <c:pt idx="2">
                  <c:v>1112</c:v>
                </c:pt>
                <c:pt idx="3">
                  <c:v>1116</c:v>
                </c:pt>
                <c:pt idx="4">
                  <c:v>1120</c:v>
                </c:pt>
                <c:pt idx="5">
                  <c:v>1124</c:v>
                </c:pt>
                <c:pt idx="6">
                  <c:v>1128</c:v>
                </c:pt>
                <c:pt idx="7">
                  <c:v>1132</c:v>
                </c:pt>
                <c:pt idx="8">
                  <c:v>1136</c:v>
                </c:pt>
                <c:pt idx="9">
                  <c:v>1140</c:v>
                </c:pt>
                <c:pt idx="10">
                  <c:v>1144</c:v>
                </c:pt>
                <c:pt idx="11">
                  <c:v>1148</c:v>
                </c:pt>
                <c:pt idx="12">
                  <c:v>1152</c:v>
                </c:pt>
                <c:pt idx="13">
                  <c:v>1156</c:v>
                </c:pt>
                <c:pt idx="14">
                  <c:v>1160</c:v>
                </c:pt>
                <c:pt idx="15">
                  <c:v>1164</c:v>
                </c:pt>
                <c:pt idx="16">
                  <c:v>1168</c:v>
                </c:pt>
                <c:pt idx="17">
                  <c:v>1172</c:v>
                </c:pt>
                <c:pt idx="18">
                  <c:v>1176</c:v>
                </c:pt>
                <c:pt idx="19">
                  <c:v>1180</c:v>
                </c:pt>
                <c:pt idx="20">
                  <c:v>1184</c:v>
                </c:pt>
                <c:pt idx="21">
                  <c:v>1188</c:v>
                </c:pt>
                <c:pt idx="22">
                  <c:v>1192</c:v>
                </c:pt>
                <c:pt idx="23">
                  <c:v>1196</c:v>
                </c:pt>
                <c:pt idx="24">
                  <c:v>1200</c:v>
                </c:pt>
                <c:pt idx="25">
                  <c:v>1204</c:v>
                </c:pt>
                <c:pt idx="26">
                  <c:v>1208</c:v>
                </c:pt>
                <c:pt idx="27">
                  <c:v>1212</c:v>
                </c:pt>
                <c:pt idx="28">
                  <c:v>1216</c:v>
                </c:pt>
                <c:pt idx="29">
                  <c:v>1220</c:v>
                </c:pt>
                <c:pt idx="30">
                  <c:v>1224</c:v>
                </c:pt>
                <c:pt idx="31">
                  <c:v>1228</c:v>
                </c:pt>
                <c:pt idx="32">
                  <c:v>1232</c:v>
                </c:pt>
                <c:pt idx="33">
                  <c:v>1236</c:v>
                </c:pt>
                <c:pt idx="34">
                  <c:v>1240</c:v>
                </c:pt>
                <c:pt idx="35">
                  <c:v>1244</c:v>
                </c:pt>
                <c:pt idx="36">
                  <c:v>1248</c:v>
                </c:pt>
                <c:pt idx="37">
                  <c:v>1252</c:v>
                </c:pt>
                <c:pt idx="38">
                  <c:v>1256</c:v>
                </c:pt>
                <c:pt idx="39">
                  <c:v>1260</c:v>
                </c:pt>
                <c:pt idx="40">
                  <c:v>1264</c:v>
                </c:pt>
                <c:pt idx="41">
                  <c:v>1268</c:v>
                </c:pt>
                <c:pt idx="42">
                  <c:v>1272</c:v>
                </c:pt>
                <c:pt idx="43">
                  <c:v>1276</c:v>
                </c:pt>
                <c:pt idx="44">
                  <c:v>1280</c:v>
                </c:pt>
                <c:pt idx="45">
                  <c:v>1284</c:v>
                </c:pt>
                <c:pt idx="46">
                  <c:v>1288</c:v>
                </c:pt>
                <c:pt idx="47">
                  <c:v>1292</c:v>
                </c:pt>
                <c:pt idx="48">
                  <c:v>1296</c:v>
                </c:pt>
                <c:pt idx="49">
                  <c:v>1300</c:v>
                </c:pt>
                <c:pt idx="50">
                  <c:v>1304</c:v>
                </c:pt>
                <c:pt idx="51">
                  <c:v>1308</c:v>
                </c:pt>
                <c:pt idx="52">
                  <c:v>1312</c:v>
                </c:pt>
                <c:pt idx="53">
                  <c:v>1316</c:v>
                </c:pt>
                <c:pt idx="54">
                  <c:v>1320</c:v>
                </c:pt>
                <c:pt idx="55">
                  <c:v>1324</c:v>
                </c:pt>
                <c:pt idx="56">
                  <c:v>1328</c:v>
                </c:pt>
                <c:pt idx="57">
                  <c:v>1332</c:v>
                </c:pt>
                <c:pt idx="58">
                  <c:v>1336</c:v>
                </c:pt>
                <c:pt idx="59">
                  <c:v>1340</c:v>
                </c:pt>
                <c:pt idx="60">
                  <c:v>1344</c:v>
                </c:pt>
                <c:pt idx="61">
                  <c:v>1348</c:v>
                </c:pt>
                <c:pt idx="62">
                  <c:v>1352</c:v>
                </c:pt>
                <c:pt idx="63">
                  <c:v>1356</c:v>
                </c:pt>
                <c:pt idx="64">
                  <c:v>1360</c:v>
                </c:pt>
                <c:pt idx="65">
                  <c:v>1364</c:v>
                </c:pt>
                <c:pt idx="66">
                  <c:v>1368</c:v>
                </c:pt>
                <c:pt idx="67">
                  <c:v>1372</c:v>
                </c:pt>
                <c:pt idx="68">
                  <c:v>1376</c:v>
                </c:pt>
                <c:pt idx="69">
                  <c:v>1380</c:v>
                </c:pt>
                <c:pt idx="70">
                  <c:v>1384</c:v>
                </c:pt>
                <c:pt idx="71">
                  <c:v>1388</c:v>
                </c:pt>
                <c:pt idx="72">
                  <c:v>1392</c:v>
                </c:pt>
                <c:pt idx="73">
                  <c:v>1396</c:v>
                </c:pt>
                <c:pt idx="74">
                  <c:v>1400</c:v>
                </c:pt>
                <c:pt idx="75">
                  <c:v>1404</c:v>
                </c:pt>
                <c:pt idx="76">
                  <c:v>1408</c:v>
                </c:pt>
                <c:pt idx="77">
                  <c:v>1412</c:v>
                </c:pt>
                <c:pt idx="78">
                  <c:v>1416</c:v>
                </c:pt>
                <c:pt idx="79">
                  <c:v>1420</c:v>
                </c:pt>
                <c:pt idx="80">
                  <c:v>1424</c:v>
                </c:pt>
                <c:pt idx="81">
                  <c:v>1428</c:v>
                </c:pt>
                <c:pt idx="82">
                  <c:v>1432</c:v>
                </c:pt>
                <c:pt idx="83">
                  <c:v>1436</c:v>
                </c:pt>
                <c:pt idx="84">
                  <c:v>1440</c:v>
                </c:pt>
                <c:pt idx="85">
                  <c:v>1444</c:v>
                </c:pt>
                <c:pt idx="86">
                  <c:v>1448</c:v>
                </c:pt>
                <c:pt idx="87">
                  <c:v>1452</c:v>
                </c:pt>
                <c:pt idx="88">
                  <c:v>1456</c:v>
                </c:pt>
                <c:pt idx="89">
                  <c:v>1460</c:v>
                </c:pt>
                <c:pt idx="90">
                  <c:v>1464</c:v>
                </c:pt>
                <c:pt idx="91">
                  <c:v>1468</c:v>
                </c:pt>
                <c:pt idx="92">
                  <c:v>1472</c:v>
                </c:pt>
                <c:pt idx="93">
                  <c:v>1476</c:v>
                </c:pt>
                <c:pt idx="94">
                  <c:v>1480</c:v>
                </c:pt>
                <c:pt idx="95">
                  <c:v>1484</c:v>
                </c:pt>
                <c:pt idx="96">
                  <c:v>1488</c:v>
                </c:pt>
                <c:pt idx="97">
                  <c:v>1492</c:v>
                </c:pt>
                <c:pt idx="98">
                  <c:v>1496</c:v>
                </c:pt>
                <c:pt idx="99">
                  <c:v>1500</c:v>
                </c:pt>
                <c:pt idx="100">
                  <c:v>1504</c:v>
                </c:pt>
                <c:pt idx="101">
                  <c:v>1508</c:v>
                </c:pt>
                <c:pt idx="102">
                  <c:v>1512</c:v>
                </c:pt>
                <c:pt idx="103">
                  <c:v>1516</c:v>
                </c:pt>
                <c:pt idx="104">
                  <c:v>1520</c:v>
                </c:pt>
                <c:pt idx="105">
                  <c:v>1524</c:v>
                </c:pt>
                <c:pt idx="106">
                  <c:v>1528</c:v>
                </c:pt>
                <c:pt idx="107">
                  <c:v>1532</c:v>
                </c:pt>
                <c:pt idx="108">
                  <c:v>1536</c:v>
                </c:pt>
                <c:pt idx="109">
                  <c:v>1540</c:v>
                </c:pt>
                <c:pt idx="110">
                  <c:v>1544</c:v>
                </c:pt>
                <c:pt idx="111">
                  <c:v>1548</c:v>
                </c:pt>
                <c:pt idx="112">
                  <c:v>1552</c:v>
                </c:pt>
                <c:pt idx="113">
                  <c:v>1556</c:v>
                </c:pt>
                <c:pt idx="114">
                  <c:v>1560</c:v>
                </c:pt>
                <c:pt idx="115">
                  <c:v>1564</c:v>
                </c:pt>
                <c:pt idx="116">
                  <c:v>1568</c:v>
                </c:pt>
                <c:pt idx="117">
                  <c:v>1572</c:v>
                </c:pt>
                <c:pt idx="118">
                  <c:v>1576</c:v>
                </c:pt>
                <c:pt idx="119">
                  <c:v>1580</c:v>
                </c:pt>
                <c:pt idx="120">
                  <c:v>1584</c:v>
                </c:pt>
                <c:pt idx="121">
                  <c:v>1588</c:v>
                </c:pt>
                <c:pt idx="122">
                  <c:v>1592</c:v>
                </c:pt>
                <c:pt idx="123">
                  <c:v>1596</c:v>
                </c:pt>
                <c:pt idx="124">
                  <c:v>1600</c:v>
                </c:pt>
                <c:pt idx="125">
                  <c:v>1604</c:v>
                </c:pt>
                <c:pt idx="126">
                  <c:v>1608</c:v>
                </c:pt>
                <c:pt idx="127">
                  <c:v>1612</c:v>
                </c:pt>
                <c:pt idx="128">
                  <c:v>1616</c:v>
                </c:pt>
                <c:pt idx="129">
                  <c:v>1620</c:v>
                </c:pt>
                <c:pt idx="130">
                  <c:v>1624</c:v>
                </c:pt>
                <c:pt idx="131">
                  <c:v>1628</c:v>
                </c:pt>
                <c:pt idx="132">
                  <c:v>1632</c:v>
                </c:pt>
                <c:pt idx="133">
                  <c:v>1636</c:v>
                </c:pt>
                <c:pt idx="134">
                  <c:v>1640</c:v>
                </c:pt>
                <c:pt idx="135">
                  <c:v>1644</c:v>
                </c:pt>
                <c:pt idx="136">
                  <c:v>1648</c:v>
                </c:pt>
                <c:pt idx="137">
                  <c:v>1652</c:v>
                </c:pt>
                <c:pt idx="138">
                  <c:v>1656</c:v>
                </c:pt>
                <c:pt idx="139">
                  <c:v>1660</c:v>
                </c:pt>
                <c:pt idx="140">
                  <c:v>1664</c:v>
                </c:pt>
                <c:pt idx="141">
                  <c:v>1668</c:v>
                </c:pt>
                <c:pt idx="142">
                  <c:v>1672</c:v>
                </c:pt>
                <c:pt idx="143">
                  <c:v>1676</c:v>
                </c:pt>
                <c:pt idx="144">
                  <c:v>1680</c:v>
                </c:pt>
                <c:pt idx="145">
                  <c:v>1684</c:v>
                </c:pt>
                <c:pt idx="146">
                  <c:v>1688</c:v>
                </c:pt>
                <c:pt idx="147">
                  <c:v>1692</c:v>
                </c:pt>
                <c:pt idx="148">
                  <c:v>1696</c:v>
                </c:pt>
                <c:pt idx="149">
                  <c:v>1700</c:v>
                </c:pt>
                <c:pt idx="150">
                  <c:v>1704</c:v>
                </c:pt>
                <c:pt idx="151">
                  <c:v>1708</c:v>
                </c:pt>
                <c:pt idx="152">
                  <c:v>1712</c:v>
                </c:pt>
                <c:pt idx="153">
                  <c:v>1716</c:v>
                </c:pt>
                <c:pt idx="154">
                  <c:v>1720</c:v>
                </c:pt>
                <c:pt idx="155">
                  <c:v>1724</c:v>
                </c:pt>
                <c:pt idx="156">
                  <c:v>1728</c:v>
                </c:pt>
                <c:pt idx="157">
                  <c:v>1732</c:v>
                </c:pt>
                <c:pt idx="158">
                  <c:v>1736</c:v>
                </c:pt>
                <c:pt idx="159">
                  <c:v>1740</c:v>
                </c:pt>
                <c:pt idx="160">
                  <c:v>1744</c:v>
                </c:pt>
                <c:pt idx="161">
                  <c:v>1748</c:v>
                </c:pt>
                <c:pt idx="162">
                  <c:v>1752</c:v>
                </c:pt>
                <c:pt idx="163">
                  <c:v>1756</c:v>
                </c:pt>
                <c:pt idx="164">
                  <c:v>1760</c:v>
                </c:pt>
                <c:pt idx="165">
                  <c:v>1764</c:v>
                </c:pt>
                <c:pt idx="166">
                  <c:v>1768</c:v>
                </c:pt>
                <c:pt idx="167">
                  <c:v>1772</c:v>
                </c:pt>
                <c:pt idx="168">
                  <c:v>1776</c:v>
                </c:pt>
                <c:pt idx="169">
                  <c:v>1780</c:v>
                </c:pt>
                <c:pt idx="170">
                  <c:v>1784</c:v>
                </c:pt>
                <c:pt idx="171">
                  <c:v>1788</c:v>
                </c:pt>
                <c:pt idx="172">
                  <c:v>1792</c:v>
                </c:pt>
                <c:pt idx="173">
                  <c:v>1796</c:v>
                </c:pt>
                <c:pt idx="174">
                  <c:v>1800</c:v>
                </c:pt>
                <c:pt idx="175">
                  <c:v>1804</c:v>
                </c:pt>
                <c:pt idx="176">
                  <c:v>1808</c:v>
                </c:pt>
                <c:pt idx="177">
                  <c:v>1812</c:v>
                </c:pt>
                <c:pt idx="178">
                  <c:v>1816</c:v>
                </c:pt>
                <c:pt idx="179">
                  <c:v>1820</c:v>
                </c:pt>
                <c:pt idx="180">
                  <c:v>1824</c:v>
                </c:pt>
                <c:pt idx="181">
                  <c:v>1828</c:v>
                </c:pt>
                <c:pt idx="182">
                  <c:v>1832</c:v>
                </c:pt>
                <c:pt idx="183">
                  <c:v>1836</c:v>
                </c:pt>
                <c:pt idx="184">
                  <c:v>1840</c:v>
                </c:pt>
                <c:pt idx="185">
                  <c:v>1844</c:v>
                </c:pt>
                <c:pt idx="186">
                  <c:v>1848</c:v>
                </c:pt>
                <c:pt idx="187">
                  <c:v>1852</c:v>
                </c:pt>
                <c:pt idx="188">
                  <c:v>1856</c:v>
                </c:pt>
                <c:pt idx="189">
                  <c:v>1860</c:v>
                </c:pt>
                <c:pt idx="190">
                  <c:v>1864</c:v>
                </c:pt>
                <c:pt idx="191">
                  <c:v>1868</c:v>
                </c:pt>
                <c:pt idx="192">
                  <c:v>1872</c:v>
                </c:pt>
                <c:pt idx="193">
                  <c:v>1876</c:v>
                </c:pt>
                <c:pt idx="194">
                  <c:v>1880</c:v>
                </c:pt>
                <c:pt idx="195">
                  <c:v>1884</c:v>
                </c:pt>
                <c:pt idx="196">
                  <c:v>1888</c:v>
                </c:pt>
                <c:pt idx="197">
                  <c:v>1892</c:v>
                </c:pt>
                <c:pt idx="198">
                  <c:v>1896</c:v>
                </c:pt>
                <c:pt idx="199">
                  <c:v>1900</c:v>
                </c:pt>
                <c:pt idx="200">
                  <c:v>1904</c:v>
                </c:pt>
                <c:pt idx="201">
                  <c:v>1908</c:v>
                </c:pt>
                <c:pt idx="202">
                  <c:v>1912</c:v>
                </c:pt>
                <c:pt idx="203">
                  <c:v>1916</c:v>
                </c:pt>
                <c:pt idx="204">
                  <c:v>1920</c:v>
                </c:pt>
                <c:pt idx="205">
                  <c:v>1924</c:v>
                </c:pt>
                <c:pt idx="206">
                  <c:v>1928</c:v>
                </c:pt>
                <c:pt idx="207">
                  <c:v>1932</c:v>
                </c:pt>
                <c:pt idx="208">
                  <c:v>1936</c:v>
                </c:pt>
                <c:pt idx="209">
                  <c:v>1940</c:v>
                </c:pt>
                <c:pt idx="210">
                  <c:v>1944</c:v>
                </c:pt>
                <c:pt idx="211">
                  <c:v>1948</c:v>
                </c:pt>
                <c:pt idx="212">
                  <c:v>1952</c:v>
                </c:pt>
                <c:pt idx="213">
                  <c:v>1956</c:v>
                </c:pt>
                <c:pt idx="214">
                  <c:v>1960</c:v>
                </c:pt>
                <c:pt idx="215">
                  <c:v>1964</c:v>
                </c:pt>
                <c:pt idx="216">
                  <c:v>1968</c:v>
                </c:pt>
                <c:pt idx="217">
                  <c:v>1972</c:v>
                </c:pt>
                <c:pt idx="218">
                  <c:v>1976</c:v>
                </c:pt>
                <c:pt idx="219">
                  <c:v>1980</c:v>
                </c:pt>
                <c:pt idx="220">
                  <c:v>1984</c:v>
                </c:pt>
                <c:pt idx="221">
                  <c:v>1988</c:v>
                </c:pt>
                <c:pt idx="222">
                  <c:v>1992</c:v>
                </c:pt>
                <c:pt idx="223">
                  <c:v>1996</c:v>
                </c:pt>
                <c:pt idx="224">
                  <c:v>2000</c:v>
                </c:pt>
                <c:pt idx="225">
                  <c:v>2004</c:v>
                </c:pt>
                <c:pt idx="226">
                  <c:v>2008</c:v>
                </c:pt>
                <c:pt idx="227">
                  <c:v>2012</c:v>
                </c:pt>
                <c:pt idx="228">
                  <c:v>2016</c:v>
                </c:pt>
                <c:pt idx="229">
                  <c:v>2020</c:v>
                </c:pt>
                <c:pt idx="230">
                  <c:v>2024</c:v>
                </c:pt>
                <c:pt idx="231">
                  <c:v>2028</c:v>
                </c:pt>
                <c:pt idx="232">
                  <c:v>2032</c:v>
                </c:pt>
                <c:pt idx="233">
                  <c:v>2036</c:v>
                </c:pt>
                <c:pt idx="234">
                  <c:v>2040</c:v>
                </c:pt>
                <c:pt idx="235">
                  <c:v>2044</c:v>
                </c:pt>
                <c:pt idx="236">
                  <c:v>2048</c:v>
                </c:pt>
                <c:pt idx="237">
                  <c:v>2052</c:v>
                </c:pt>
                <c:pt idx="238">
                  <c:v>2056</c:v>
                </c:pt>
                <c:pt idx="239">
                  <c:v>2060</c:v>
                </c:pt>
                <c:pt idx="240">
                  <c:v>2064</c:v>
                </c:pt>
                <c:pt idx="241">
                  <c:v>2068</c:v>
                </c:pt>
                <c:pt idx="242">
                  <c:v>2072</c:v>
                </c:pt>
                <c:pt idx="243">
                  <c:v>2076</c:v>
                </c:pt>
                <c:pt idx="244">
                  <c:v>2080</c:v>
                </c:pt>
                <c:pt idx="245">
                  <c:v>2084</c:v>
                </c:pt>
                <c:pt idx="246">
                  <c:v>2088</c:v>
                </c:pt>
                <c:pt idx="247">
                  <c:v>2092</c:v>
                </c:pt>
                <c:pt idx="248">
                  <c:v>2096</c:v>
                </c:pt>
                <c:pt idx="249">
                  <c:v>2100</c:v>
                </c:pt>
                <c:pt idx="250">
                  <c:v>2104</c:v>
                </c:pt>
                <c:pt idx="251">
                  <c:v>2108</c:v>
                </c:pt>
                <c:pt idx="252">
                  <c:v>2112</c:v>
                </c:pt>
                <c:pt idx="253">
                  <c:v>2116</c:v>
                </c:pt>
                <c:pt idx="254">
                  <c:v>2120</c:v>
                </c:pt>
                <c:pt idx="255">
                  <c:v>2124</c:v>
                </c:pt>
              </c:numCache>
            </c:numRef>
          </c:cat>
          <c:val>
            <c:numRef>
              <c:f>log!$C$100:$C$175</c:f>
              <c:numCache>
                <c:formatCode>General</c:formatCode>
                <c:ptCount val="7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1</c:v>
                </c:pt>
                <c:pt idx="16">
                  <c:v>2</c:v>
                </c:pt>
                <c:pt idx="17">
                  <c:v>5</c:v>
                </c:pt>
                <c:pt idx="18">
                  <c:v>6</c:v>
                </c:pt>
                <c:pt idx="19">
                  <c:v>6</c:v>
                </c:pt>
                <c:pt idx="20">
                  <c:v>9</c:v>
                </c:pt>
                <c:pt idx="21">
                  <c:v>4</c:v>
                </c:pt>
                <c:pt idx="22">
                  <c:v>5</c:v>
                </c:pt>
                <c:pt idx="23">
                  <c:v>14</c:v>
                </c:pt>
                <c:pt idx="24">
                  <c:v>7</c:v>
                </c:pt>
                <c:pt idx="25">
                  <c:v>6</c:v>
                </c:pt>
                <c:pt idx="26">
                  <c:v>5</c:v>
                </c:pt>
                <c:pt idx="27">
                  <c:v>3</c:v>
                </c:pt>
                <c:pt idx="28">
                  <c:v>2</c:v>
                </c:pt>
                <c:pt idx="29">
                  <c:v>1</c:v>
                </c:pt>
                <c:pt idx="30">
                  <c:v>0</c:v>
                </c:pt>
                <c:pt idx="31">
                  <c:v>0</c:v>
                </c:pt>
                <c:pt idx="32">
                  <c:v>0</c:v>
                </c:pt>
                <c:pt idx="33">
                  <c:v>0</c:v>
                </c:pt>
                <c:pt idx="34">
                  <c:v>0</c:v>
                </c:pt>
                <c:pt idx="35">
                  <c:v>0</c:v>
                </c:pt>
                <c:pt idx="36">
                  <c:v>0</c:v>
                </c:pt>
                <c:pt idx="37">
                  <c:v>0</c:v>
                </c:pt>
                <c:pt idx="38">
                  <c:v>5</c:v>
                </c:pt>
                <c:pt idx="39">
                  <c:v>3</c:v>
                </c:pt>
                <c:pt idx="40">
                  <c:v>8</c:v>
                </c:pt>
                <c:pt idx="41">
                  <c:v>5</c:v>
                </c:pt>
                <c:pt idx="42">
                  <c:v>2</c:v>
                </c:pt>
                <c:pt idx="43">
                  <c:v>3</c:v>
                </c:pt>
                <c:pt idx="44">
                  <c:v>4</c:v>
                </c:pt>
                <c:pt idx="45">
                  <c:v>3</c:v>
                </c:pt>
                <c:pt idx="46">
                  <c:v>4</c:v>
                </c:pt>
                <c:pt idx="47">
                  <c:v>7</c:v>
                </c:pt>
                <c:pt idx="48">
                  <c:v>6</c:v>
                </c:pt>
                <c:pt idx="49">
                  <c:v>16</c:v>
                </c:pt>
                <c:pt idx="50">
                  <c:v>12</c:v>
                </c:pt>
                <c:pt idx="51">
                  <c:v>8</c:v>
                </c:pt>
                <c:pt idx="52">
                  <c:v>7</c:v>
                </c:pt>
                <c:pt idx="53">
                  <c:v>8</c:v>
                </c:pt>
                <c:pt idx="54">
                  <c:v>9</c:v>
                </c:pt>
                <c:pt idx="55">
                  <c:v>27</c:v>
                </c:pt>
                <c:pt idx="56">
                  <c:v>30</c:v>
                </c:pt>
                <c:pt idx="57">
                  <c:v>30</c:v>
                </c:pt>
                <c:pt idx="58">
                  <c:v>72</c:v>
                </c:pt>
                <c:pt idx="59">
                  <c:v>64</c:v>
                </c:pt>
                <c:pt idx="60">
                  <c:v>69</c:v>
                </c:pt>
                <c:pt idx="61">
                  <c:v>55</c:v>
                </c:pt>
                <c:pt idx="62">
                  <c:v>83</c:v>
                </c:pt>
                <c:pt idx="63">
                  <c:v>65</c:v>
                </c:pt>
                <c:pt idx="64">
                  <c:v>74</c:v>
                </c:pt>
                <c:pt idx="65">
                  <c:v>115</c:v>
                </c:pt>
                <c:pt idx="66">
                  <c:v>161</c:v>
                </c:pt>
                <c:pt idx="67">
                  <c:v>197</c:v>
                </c:pt>
                <c:pt idx="68">
                  <c:v>902</c:v>
                </c:pt>
                <c:pt idx="69">
                  <c:v>243</c:v>
                </c:pt>
                <c:pt idx="70">
                  <c:v>212</c:v>
                </c:pt>
                <c:pt idx="71">
                  <c:v>158</c:v>
                </c:pt>
                <c:pt idx="72">
                  <c:v>53</c:v>
                </c:pt>
                <c:pt idx="73">
                  <c:v>6</c:v>
                </c:pt>
                <c:pt idx="74">
                  <c:v>2</c:v>
                </c:pt>
                <c:pt idx="75">
                  <c:v>1</c:v>
                </c:pt>
              </c:numCache>
            </c:numRef>
          </c:val>
        </c:ser>
        <c:ser>
          <c:idx val="2"/>
          <c:order val="2"/>
          <c:tx>
            <c:v>右手</c:v>
          </c:tx>
          <c:spPr>
            <a:ln>
              <a:solidFill>
                <a:srgbClr val="0070C0"/>
              </a:solidFill>
            </a:ln>
          </c:spPr>
          <c:marker>
            <c:symbol val="none"/>
          </c:marker>
          <c:cat>
            <c:numRef>
              <c:f>log!$F:$F</c:f>
              <c:numCache>
                <c:formatCode>General</c:formatCode>
                <c:ptCount val="65536"/>
                <c:pt idx="0">
                  <c:v>1104</c:v>
                </c:pt>
                <c:pt idx="1">
                  <c:v>1108</c:v>
                </c:pt>
                <c:pt idx="2">
                  <c:v>1112</c:v>
                </c:pt>
                <c:pt idx="3">
                  <c:v>1116</c:v>
                </c:pt>
                <c:pt idx="4">
                  <c:v>1120</c:v>
                </c:pt>
                <c:pt idx="5">
                  <c:v>1124</c:v>
                </c:pt>
                <c:pt idx="6">
                  <c:v>1128</c:v>
                </c:pt>
                <c:pt idx="7">
                  <c:v>1132</c:v>
                </c:pt>
                <c:pt idx="8">
                  <c:v>1136</c:v>
                </c:pt>
                <c:pt idx="9">
                  <c:v>1140</c:v>
                </c:pt>
                <c:pt idx="10">
                  <c:v>1144</c:v>
                </c:pt>
                <c:pt idx="11">
                  <c:v>1148</c:v>
                </c:pt>
                <c:pt idx="12">
                  <c:v>1152</c:v>
                </c:pt>
                <c:pt idx="13">
                  <c:v>1156</c:v>
                </c:pt>
                <c:pt idx="14">
                  <c:v>1160</c:v>
                </c:pt>
                <c:pt idx="15">
                  <c:v>1164</c:v>
                </c:pt>
                <c:pt idx="16">
                  <c:v>1168</c:v>
                </c:pt>
                <c:pt idx="17">
                  <c:v>1172</c:v>
                </c:pt>
                <c:pt idx="18">
                  <c:v>1176</c:v>
                </c:pt>
                <c:pt idx="19">
                  <c:v>1180</c:v>
                </c:pt>
                <c:pt idx="20">
                  <c:v>1184</c:v>
                </c:pt>
                <c:pt idx="21">
                  <c:v>1188</c:v>
                </c:pt>
                <c:pt idx="22">
                  <c:v>1192</c:v>
                </c:pt>
                <c:pt idx="23">
                  <c:v>1196</c:v>
                </c:pt>
                <c:pt idx="24">
                  <c:v>1200</c:v>
                </c:pt>
                <c:pt idx="25">
                  <c:v>1204</c:v>
                </c:pt>
                <c:pt idx="26">
                  <c:v>1208</c:v>
                </c:pt>
                <c:pt idx="27">
                  <c:v>1212</c:v>
                </c:pt>
                <c:pt idx="28">
                  <c:v>1216</c:v>
                </c:pt>
                <c:pt idx="29">
                  <c:v>1220</c:v>
                </c:pt>
                <c:pt idx="30">
                  <c:v>1224</c:v>
                </c:pt>
                <c:pt idx="31">
                  <c:v>1228</c:v>
                </c:pt>
                <c:pt idx="32">
                  <c:v>1232</c:v>
                </c:pt>
                <c:pt idx="33">
                  <c:v>1236</c:v>
                </c:pt>
                <c:pt idx="34">
                  <c:v>1240</c:v>
                </c:pt>
                <c:pt idx="35">
                  <c:v>1244</c:v>
                </c:pt>
                <c:pt idx="36">
                  <c:v>1248</c:v>
                </c:pt>
                <c:pt idx="37">
                  <c:v>1252</c:v>
                </c:pt>
                <c:pt idx="38">
                  <c:v>1256</c:v>
                </c:pt>
                <c:pt idx="39">
                  <c:v>1260</c:v>
                </c:pt>
                <c:pt idx="40">
                  <c:v>1264</c:v>
                </c:pt>
                <c:pt idx="41">
                  <c:v>1268</c:v>
                </c:pt>
                <c:pt idx="42">
                  <c:v>1272</c:v>
                </c:pt>
                <c:pt idx="43">
                  <c:v>1276</c:v>
                </c:pt>
                <c:pt idx="44">
                  <c:v>1280</c:v>
                </c:pt>
                <c:pt idx="45">
                  <c:v>1284</c:v>
                </c:pt>
                <c:pt idx="46">
                  <c:v>1288</c:v>
                </c:pt>
                <c:pt idx="47">
                  <c:v>1292</c:v>
                </c:pt>
                <c:pt idx="48">
                  <c:v>1296</c:v>
                </c:pt>
                <c:pt idx="49">
                  <c:v>1300</c:v>
                </c:pt>
                <c:pt idx="50">
                  <c:v>1304</c:v>
                </c:pt>
                <c:pt idx="51">
                  <c:v>1308</c:v>
                </c:pt>
                <c:pt idx="52">
                  <c:v>1312</c:v>
                </c:pt>
                <c:pt idx="53">
                  <c:v>1316</c:v>
                </c:pt>
                <c:pt idx="54">
                  <c:v>1320</c:v>
                </c:pt>
                <c:pt idx="55">
                  <c:v>1324</c:v>
                </c:pt>
                <c:pt idx="56">
                  <c:v>1328</c:v>
                </c:pt>
                <c:pt idx="57">
                  <c:v>1332</c:v>
                </c:pt>
                <c:pt idx="58">
                  <c:v>1336</c:v>
                </c:pt>
                <c:pt idx="59">
                  <c:v>1340</c:v>
                </c:pt>
                <c:pt idx="60">
                  <c:v>1344</c:v>
                </c:pt>
                <c:pt idx="61">
                  <c:v>1348</c:v>
                </c:pt>
                <c:pt idx="62">
                  <c:v>1352</c:v>
                </c:pt>
                <c:pt idx="63">
                  <c:v>1356</c:v>
                </c:pt>
                <c:pt idx="64">
                  <c:v>1360</c:v>
                </c:pt>
                <c:pt idx="65">
                  <c:v>1364</c:v>
                </c:pt>
                <c:pt idx="66">
                  <c:v>1368</c:v>
                </c:pt>
                <c:pt idx="67">
                  <c:v>1372</c:v>
                </c:pt>
                <c:pt idx="68">
                  <c:v>1376</c:v>
                </c:pt>
                <c:pt idx="69">
                  <c:v>1380</c:v>
                </c:pt>
                <c:pt idx="70">
                  <c:v>1384</c:v>
                </c:pt>
                <c:pt idx="71">
                  <c:v>1388</c:v>
                </c:pt>
                <c:pt idx="72">
                  <c:v>1392</c:v>
                </c:pt>
                <c:pt idx="73">
                  <c:v>1396</c:v>
                </c:pt>
                <c:pt idx="74">
                  <c:v>1400</c:v>
                </c:pt>
                <c:pt idx="75">
                  <c:v>1404</c:v>
                </c:pt>
                <c:pt idx="76">
                  <c:v>1408</c:v>
                </c:pt>
                <c:pt idx="77">
                  <c:v>1412</c:v>
                </c:pt>
                <c:pt idx="78">
                  <c:v>1416</c:v>
                </c:pt>
                <c:pt idx="79">
                  <c:v>1420</c:v>
                </c:pt>
                <c:pt idx="80">
                  <c:v>1424</c:v>
                </c:pt>
                <c:pt idx="81">
                  <c:v>1428</c:v>
                </c:pt>
                <c:pt idx="82">
                  <c:v>1432</c:v>
                </c:pt>
                <c:pt idx="83">
                  <c:v>1436</c:v>
                </c:pt>
                <c:pt idx="84">
                  <c:v>1440</c:v>
                </c:pt>
                <c:pt idx="85">
                  <c:v>1444</c:v>
                </c:pt>
                <c:pt idx="86">
                  <c:v>1448</c:v>
                </c:pt>
                <c:pt idx="87">
                  <c:v>1452</c:v>
                </c:pt>
                <c:pt idx="88">
                  <c:v>1456</c:v>
                </c:pt>
                <c:pt idx="89">
                  <c:v>1460</c:v>
                </c:pt>
                <c:pt idx="90">
                  <c:v>1464</c:v>
                </c:pt>
                <c:pt idx="91">
                  <c:v>1468</c:v>
                </c:pt>
                <c:pt idx="92">
                  <c:v>1472</c:v>
                </c:pt>
                <c:pt idx="93">
                  <c:v>1476</c:v>
                </c:pt>
                <c:pt idx="94">
                  <c:v>1480</c:v>
                </c:pt>
                <c:pt idx="95">
                  <c:v>1484</c:v>
                </c:pt>
                <c:pt idx="96">
                  <c:v>1488</c:v>
                </c:pt>
                <c:pt idx="97">
                  <c:v>1492</c:v>
                </c:pt>
                <c:pt idx="98">
                  <c:v>1496</c:v>
                </c:pt>
                <c:pt idx="99">
                  <c:v>1500</c:v>
                </c:pt>
                <c:pt idx="100">
                  <c:v>1504</c:v>
                </c:pt>
                <c:pt idx="101">
                  <c:v>1508</c:v>
                </c:pt>
                <c:pt idx="102">
                  <c:v>1512</c:v>
                </c:pt>
                <c:pt idx="103">
                  <c:v>1516</c:v>
                </c:pt>
                <c:pt idx="104">
                  <c:v>1520</c:v>
                </c:pt>
                <c:pt idx="105">
                  <c:v>1524</c:v>
                </c:pt>
                <c:pt idx="106">
                  <c:v>1528</c:v>
                </c:pt>
                <c:pt idx="107">
                  <c:v>1532</c:v>
                </c:pt>
                <c:pt idx="108">
                  <c:v>1536</c:v>
                </c:pt>
                <c:pt idx="109">
                  <c:v>1540</c:v>
                </c:pt>
                <c:pt idx="110">
                  <c:v>1544</c:v>
                </c:pt>
                <c:pt idx="111">
                  <c:v>1548</c:v>
                </c:pt>
                <c:pt idx="112">
                  <c:v>1552</c:v>
                </c:pt>
                <c:pt idx="113">
                  <c:v>1556</c:v>
                </c:pt>
                <c:pt idx="114">
                  <c:v>1560</c:v>
                </c:pt>
                <c:pt idx="115">
                  <c:v>1564</c:v>
                </c:pt>
                <c:pt idx="116">
                  <c:v>1568</c:v>
                </c:pt>
                <c:pt idx="117">
                  <c:v>1572</c:v>
                </c:pt>
                <c:pt idx="118">
                  <c:v>1576</c:v>
                </c:pt>
                <c:pt idx="119">
                  <c:v>1580</c:v>
                </c:pt>
                <c:pt idx="120">
                  <c:v>1584</c:v>
                </c:pt>
                <c:pt idx="121">
                  <c:v>1588</c:v>
                </c:pt>
                <c:pt idx="122">
                  <c:v>1592</c:v>
                </c:pt>
                <c:pt idx="123">
                  <c:v>1596</c:v>
                </c:pt>
                <c:pt idx="124">
                  <c:v>1600</c:v>
                </c:pt>
                <c:pt idx="125">
                  <c:v>1604</c:v>
                </c:pt>
                <c:pt idx="126">
                  <c:v>1608</c:v>
                </c:pt>
                <c:pt idx="127">
                  <c:v>1612</c:v>
                </c:pt>
                <c:pt idx="128">
                  <c:v>1616</c:v>
                </c:pt>
                <c:pt idx="129">
                  <c:v>1620</c:v>
                </c:pt>
                <c:pt idx="130">
                  <c:v>1624</c:v>
                </c:pt>
                <c:pt idx="131">
                  <c:v>1628</c:v>
                </c:pt>
                <c:pt idx="132">
                  <c:v>1632</c:v>
                </c:pt>
                <c:pt idx="133">
                  <c:v>1636</c:v>
                </c:pt>
                <c:pt idx="134">
                  <c:v>1640</c:v>
                </c:pt>
                <c:pt idx="135">
                  <c:v>1644</c:v>
                </c:pt>
                <c:pt idx="136">
                  <c:v>1648</c:v>
                </c:pt>
                <c:pt idx="137">
                  <c:v>1652</c:v>
                </c:pt>
                <c:pt idx="138">
                  <c:v>1656</c:v>
                </c:pt>
                <c:pt idx="139">
                  <c:v>1660</c:v>
                </c:pt>
                <c:pt idx="140">
                  <c:v>1664</c:v>
                </c:pt>
                <c:pt idx="141">
                  <c:v>1668</c:v>
                </c:pt>
                <c:pt idx="142">
                  <c:v>1672</c:v>
                </c:pt>
                <c:pt idx="143">
                  <c:v>1676</c:v>
                </c:pt>
                <c:pt idx="144">
                  <c:v>1680</c:v>
                </c:pt>
                <c:pt idx="145">
                  <c:v>1684</c:v>
                </c:pt>
                <c:pt idx="146">
                  <c:v>1688</c:v>
                </c:pt>
                <c:pt idx="147">
                  <c:v>1692</c:v>
                </c:pt>
                <c:pt idx="148">
                  <c:v>1696</c:v>
                </c:pt>
                <c:pt idx="149">
                  <c:v>1700</c:v>
                </c:pt>
                <c:pt idx="150">
                  <c:v>1704</c:v>
                </c:pt>
                <c:pt idx="151">
                  <c:v>1708</c:v>
                </c:pt>
                <c:pt idx="152">
                  <c:v>1712</c:v>
                </c:pt>
                <c:pt idx="153">
                  <c:v>1716</c:v>
                </c:pt>
                <c:pt idx="154">
                  <c:v>1720</c:v>
                </c:pt>
                <c:pt idx="155">
                  <c:v>1724</c:v>
                </c:pt>
                <c:pt idx="156">
                  <c:v>1728</c:v>
                </c:pt>
                <c:pt idx="157">
                  <c:v>1732</c:v>
                </c:pt>
                <c:pt idx="158">
                  <c:v>1736</c:v>
                </c:pt>
                <c:pt idx="159">
                  <c:v>1740</c:v>
                </c:pt>
                <c:pt idx="160">
                  <c:v>1744</c:v>
                </c:pt>
                <c:pt idx="161">
                  <c:v>1748</c:v>
                </c:pt>
                <c:pt idx="162">
                  <c:v>1752</c:v>
                </c:pt>
                <c:pt idx="163">
                  <c:v>1756</c:v>
                </c:pt>
                <c:pt idx="164">
                  <c:v>1760</c:v>
                </c:pt>
                <c:pt idx="165">
                  <c:v>1764</c:v>
                </c:pt>
                <c:pt idx="166">
                  <c:v>1768</c:v>
                </c:pt>
                <c:pt idx="167">
                  <c:v>1772</c:v>
                </c:pt>
                <c:pt idx="168">
                  <c:v>1776</c:v>
                </c:pt>
                <c:pt idx="169">
                  <c:v>1780</c:v>
                </c:pt>
                <c:pt idx="170">
                  <c:v>1784</c:v>
                </c:pt>
                <c:pt idx="171">
                  <c:v>1788</c:v>
                </c:pt>
                <c:pt idx="172">
                  <c:v>1792</c:v>
                </c:pt>
                <c:pt idx="173">
                  <c:v>1796</c:v>
                </c:pt>
                <c:pt idx="174">
                  <c:v>1800</c:v>
                </c:pt>
                <c:pt idx="175">
                  <c:v>1804</c:v>
                </c:pt>
                <c:pt idx="176">
                  <c:v>1808</c:v>
                </c:pt>
                <c:pt idx="177">
                  <c:v>1812</c:v>
                </c:pt>
                <c:pt idx="178">
                  <c:v>1816</c:v>
                </c:pt>
                <c:pt idx="179">
                  <c:v>1820</c:v>
                </c:pt>
                <c:pt idx="180">
                  <c:v>1824</c:v>
                </c:pt>
                <c:pt idx="181">
                  <c:v>1828</c:v>
                </c:pt>
                <c:pt idx="182">
                  <c:v>1832</c:v>
                </c:pt>
                <c:pt idx="183">
                  <c:v>1836</c:v>
                </c:pt>
                <c:pt idx="184">
                  <c:v>1840</c:v>
                </c:pt>
                <c:pt idx="185">
                  <c:v>1844</c:v>
                </c:pt>
                <c:pt idx="186">
                  <c:v>1848</c:v>
                </c:pt>
                <c:pt idx="187">
                  <c:v>1852</c:v>
                </c:pt>
                <c:pt idx="188">
                  <c:v>1856</c:v>
                </c:pt>
                <c:pt idx="189">
                  <c:v>1860</c:v>
                </c:pt>
                <c:pt idx="190">
                  <c:v>1864</c:v>
                </c:pt>
                <c:pt idx="191">
                  <c:v>1868</c:v>
                </c:pt>
                <c:pt idx="192">
                  <c:v>1872</c:v>
                </c:pt>
                <c:pt idx="193">
                  <c:v>1876</c:v>
                </c:pt>
                <c:pt idx="194">
                  <c:v>1880</c:v>
                </c:pt>
                <c:pt idx="195">
                  <c:v>1884</c:v>
                </c:pt>
                <c:pt idx="196">
                  <c:v>1888</c:v>
                </c:pt>
                <c:pt idx="197">
                  <c:v>1892</c:v>
                </c:pt>
                <c:pt idx="198">
                  <c:v>1896</c:v>
                </c:pt>
                <c:pt idx="199">
                  <c:v>1900</c:v>
                </c:pt>
                <c:pt idx="200">
                  <c:v>1904</c:v>
                </c:pt>
                <c:pt idx="201">
                  <c:v>1908</c:v>
                </c:pt>
                <c:pt idx="202">
                  <c:v>1912</c:v>
                </c:pt>
                <c:pt idx="203">
                  <c:v>1916</c:v>
                </c:pt>
                <c:pt idx="204">
                  <c:v>1920</c:v>
                </c:pt>
                <c:pt idx="205">
                  <c:v>1924</c:v>
                </c:pt>
                <c:pt idx="206">
                  <c:v>1928</c:v>
                </c:pt>
                <c:pt idx="207">
                  <c:v>1932</c:v>
                </c:pt>
                <c:pt idx="208">
                  <c:v>1936</c:v>
                </c:pt>
                <c:pt idx="209">
                  <c:v>1940</c:v>
                </c:pt>
                <c:pt idx="210">
                  <c:v>1944</c:v>
                </c:pt>
                <c:pt idx="211">
                  <c:v>1948</c:v>
                </c:pt>
                <c:pt idx="212">
                  <c:v>1952</c:v>
                </c:pt>
                <c:pt idx="213">
                  <c:v>1956</c:v>
                </c:pt>
                <c:pt idx="214">
                  <c:v>1960</c:v>
                </c:pt>
                <c:pt idx="215">
                  <c:v>1964</c:v>
                </c:pt>
                <c:pt idx="216">
                  <c:v>1968</c:v>
                </c:pt>
                <c:pt idx="217">
                  <c:v>1972</c:v>
                </c:pt>
                <c:pt idx="218">
                  <c:v>1976</c:v>
                </c:pt>
                <c:pt idx="219">
                  <c:v>1980</c:v>
                </c:pt>
                <c:pt idx="220">
                  <c:v>1984</c:v>
                </c:pt>
                <c:pt idx="221">
                  <c:v>1988</c:v>
                </c:pt>
                <c:pt idx="222">
                  <c:v>1992</c:v>
                </c:pt>
                <c:pt idx="223">
                  <c:v>1996</c:v>
                </c:pt>
                <c:pt idx="224">
                  <c:v>2000</c:v>
                </c:pt>
                <c:pt idx="225">
                  <c:v>2004</c:v>
                </c:pt>
                <c:pt idx="226">
                  <c:v>2008</c:v>
                </c:pt>
                <c:pt idx="227">
                  <c:v>2012</c:v>
                </c:pt>
                <c:pt idx="228">
                  <c:v>2016</c:v>
                </c:pt>
                <c:pt idx="229">
                  <c:v>2020</c:v>
                </c:pt>
                <c:pt idx="230">
                  <c:v>2024</c:v>
                </c:pt>
                <c:pt idx="231">
                  <c:v>2028</c:v>
                </c:pt>
                <c:pt idx="232">
                  <c:v>2032</c:v>
                </c:pt>
                <c:pt idx="233">
                  <c:v>2036</c:v>
                </c:pt>
                <c:pt idx="234">
                  <c:v>2040</c:v>
                </c:pt>
                <c:pt idx="235">
                  <c:v>2044</c:v>
                </c:pt>
                <c:pt idx="236">
                  <c:v>2048</c:v>
                </c:pt>
                <c:pt idx="237">
                  <c:v>2052</c:v>
                </c:pt>
                <c:pt idx="238">
                  <c:v>2056</c:v>
                </c:pt>
                <c:pt idx="239">
                  <c:v>2060</c:v>
                </c:pt>
                <c:pt idx="240">
                  <c:v>2064</c:v>
                </c:pt>
                <c:pt idx="241">
                  <c:v>2068</c:v>
                </c:pt>
                <c:pt idx="242">
                  <c:v>2072</c:v>
                </c:pt>
                <c:pt idx="243">
                  <c:v>2076</c:v>
                </c:pt>
                <c:pt idx="244">
                  <c:v>2080</c:v>
                </c:pt>
                <c:pt idx="245">
                  <c:v>2084</c:v>
                </c:pt>
                <c:pt idx="246">
                  <c:v>2088</c:v>
                </c:pt>
                <c:pt idx="247">
                  <c:v>2092</c:v>
                </c:pt>
                <c:pt idx="248">
                  <c:v>2096</c:v>
                </c:pt>
                <c:pt idx="249">
                  <c:v>2100</c:v>
                </c:pt>
                <c:pt idx="250">
                  <c:v>2104</c:v>
                </c:pt>
                <c:pt idx="251">
                  <c:v>2108</c:v>
                </c:pt>
                <c:pt idx="252">
                  <c:v>2112</c:v>
                </c:pt>
                <c:pt idx="253">
                  <c:v>2116</c:v>
                </c:pt>
                <c:pt idx="254">
                  <c:v>2120</c:v>
                </c:pt>
                <c:pt idx="255">
                  <c:v>2124</c:v>
                </c:pt>
              </c:numCache>
            </c:numRef>
          </c:cat>
          <c:val>
            <c:numRef>
              <c:f>log!$E$100:$E$175</c:f>
              <c:numCache>
                <c:formatCode>General</c:formatCode>
                <c:ptCount val="76"/>
                <c:pt idx="0">
                  <c:v>0</c:v>
                </c:pt>
                <c:pt idx="1">
                  <c:v>1</c:v>
                </c:pt>
                <c:pt idx="2">
                  <c:v>0</c:v>
                </c:pt>
                <c:pt idx="3">
                  <c:v>0</c:v>
                </c:pt>
                <c:pt idx="4">
                  <c:v>0</c:v>
                </c:pt>
                <c:pt idx="5">
                  <c:v>0</c:v>
                </c:pt>
                <c:pt idx="6">
                  <c:v>0</c:v>
                </c:pt>
                <c:pt idx="7">
                  <c:v>0</c:v>
                </c:pt>
                <c:pt idx="8">
                  <c:v>0</c:v>
                </c:pt>
                <c:pt idx="9">
                  <c:v>0</c:v>
                </c:pt>
                <c:pt idx="10">
                  <c:v>0</c:v>
                </c:pt>
                <c:pt idx="11">
                  <c:v>0</c:v>
                </c:pt>
                <c:pt idx="12">
                  <c:v>0</c:v>
                </c:pt>
                <c:pt idx="13">
                  <c:v>0</c:v>
                </c:pt>
                <c:pt idx="14">
                  <c:v>1</c:v>
                </c:pt>
                <c:pt idx="15">
                  <c:v>0</c:v>
                </c:pt>
                <c:pt idx="16">
                  <c:v>0</c:v>
                </c:pt>
                <c:pt idx="17">
                  <c:v>0</c:v>
                </c:pt>
                <c:pt idx="18">
                  <c:v>1</c:v>
                </c:pt>
                <c:pt idx="19">
                  <c:v>0</c:v>
                </c:pt>
                <c:pt idx="20">
                  <c:v>0</c:v>
                </c:pt>
                <c:pt idx="21">
                  <c:v>0</c:v>
                </c:pt>
                <c:pt idx="22">
                  <c:v>1</c:v>
                </c:pt>
                <c:pt idx="23">
                  <c:v>1</c:v>
                </c:pt>
                <c:pt idx="24">
                  <c:v>5</c:v>
                </c:pt>
                <c:pt idx="25">
                  <c:v>8</c:v>
                </c:pt>
                <c:pt idx="26">
                  <c:v>8</c:v>
                </c:pt>
                <c:pt idx="27">
                  <c:v>10</c:v>
                </c:pt>
                <c:pt idx="28">
                  <c:v>10</c:v>
                </c:pt>
                <c:pt idx="29">
                  <c:v>45</c:v>
                </c:pt>
                <c:pt idx="30">
                  <c:v>40</c:v>
                </c:pt>
                <c:pt idx="31">
                  <c:v>101</c:v>
                </c:pt>
                <c:pt idx="32">
                  <c:v>141</c:v>
                </c:pt>
                <c:pt idx="33">
                  <c:v>172</c:v>
                </c:pt>
                <c:pt idx="34">
                  <c:v>244</c:v>
                </c:pt>
                <c:pt idx="35">
                  <c:v>161</c:v>
                </c:pt>
                <c:pt idx="36">
                  <c:v>145</c:v>
                </c:pt>
                <c:pt idx="37">
                  <c:v>67</c:v>
                </c:pt>
                <c:pt idx="38">
                  <c:v>49</c:v>
                </c:pt>
                <c:pt idx="39">
                  <c:v>40</c:v>
                </c:pt>
                <c:pt idx="40">
                  <c:v>229</c:v>
                </c:pt>
                <c:pt idx="41">
                  <c:v>122</c:v>
                </c:pt>
                <c:pt idx="42">
                  <c:v>126</c:v>
                </c:pt>
                <c:pt idx="43">
                  <c:v>9</c:v>
                </c:pt>
                <c:pt idx="44">
                  <c:v>15</c:v>
                </c:pt>
                <c:pt idx="45">
                  <c:v>1</c:v>
                </c:pt>
                <c:pt idx="46">
                  <c:v>1</c:v>
                </c:pt>
                <c:pt idx="47">
                  <c:v>2</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numCache>
            </c:numRef>
          </c:val>
        </c:ser>
        <c:marker val="1"/>
        <c:axId val="83629952"/>
        <c:axId val="83650432"/>
      </c:lineChart>
      <c:catAx>
        <c:axId val="83629952"/>
        <c:scaling>
          <c:orientation val="minMax"/>
        </c:scaling>
        <c:axPos val="b"/>
        <c:title>
          <c:tx>
            <c:rich>
              <a:bodyPr/>
              <a:lstStyle/>
              <a:p>
                <a:pPr>
                  <a:defRPr sz="1600"/>
                </a:pPr>
                <a:r>
                  <a:rPr lang="ja-JP" altLang="en-US" sz="1600" dirty="0" smtClean="0"/>
                  <a:t>距離（</a:t>
                </a:r>
                <a:r>
                  <a:rPr lang="en-US" altLang="ja-JP" sz="1600" dirty="0" smtClean="0"/>
                  <a:t>mm</a:t>
                </a:r>
                <a:r>
                  <a:rPr lang="ja-JP" altLang="en-US" sz="1600" dirty="0" smtClean="0"/>
                  <a:t>）</a:t>
                </a:r>
                <a:endParaRPr lang="ja-JP" altLang="en-US" sz="1600" dirty="0"/>
              </a:p>
            </c:rich>
          </c:tx>
          <c:layout/>
        </c:title>
        <c:numFmt formatCode="General" sourceLinked="1"/>
        <c:tickLblPos val="nextTo"/>
        <c:crossAx val="83650432"/>
        <c:crosses val="autoZero"/>
        <c:auto val="1"/>
        <c:lblAlgn val="ctr"/>
        <c:lblOffset val="100"/>
      </c:catAx>
      <c:valAx>
        <c:axId val="83650432"/>
        <c:scaling>
          <c:orientation val="minMax"/>
        </c:scaling>
        <c:axPos val="l"/>
        <c:majorGridlines/>
        <c:title>
          <c:tx>
            <c:rich>
              <a:bodyPr rot="-5400000" vert="horz"/>
              <a:lstStyle/>
              <a:p>
                <a:pPr>
                  <a:defRPr sz="1600"/>
                </a:pPr>
                <a:r>
                  <a:rPr lang="ja-JP" altLang="en-US" sz="1600"/>
                  <a:t>頻度</a:t>
                </a:r>
              </a:p>
            </c:rich>
          </c:tx>
          <c:layout/>
        </c:title>
        <c:numFmt formatCode="General" sourceLinked="1"/>
        <c:tickLblPos val="nextTo"/>
        <c:crossAx val="83629952"/>
        <c:crosses val="autoZero"/>
        <c:crossBetween val="between"/>
      </c:valAx>
    </c:plotArea>
    <c:legend>
      <c:legendPos val="r"/>
      <c:layout>
        <c:manualLayout>
          <c:xMode val="edge"/>
          <c:yMode val="edge"/>
          <c:x val="0.86111111111111138"/>
          <c:y val="0.40775736366287557"/>
          <c:w val="0.1388888888888889"/>
          <c:h val="0.25115157480314959"/>
        </c:manualLayout>
      </c:layout>
      <c:txPr>
        <a:bodyPr/>
        <a:lstStyle/>
        <a:p>
          <a:pPr>
            <a:defRPr sz="1200"/>
          </a:pPr>
          <a:endParaRPr lang="ja-JP"/>
        </a:p>
      </c:txPr>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ja-JP"/>
  <c:clrMapOvr bg1="lt1" tx1="dk1" bg2="lt2" tx2="dk2" accent1="accent1" accent2="accent2" accent3="accent3" accent4="accent4" accent5="accent5" accent6="accent6" hlink="hlink" folHlink="folHlink"/>
  <c:chart>
    <c:plotArea>
      <c:layout>
        <c:manualLayout>
          <c:layoutTarget val="inner"/>
          <c:xMode val="edge"/>
          <c:yMode val="edge"/>
          <c:x val="8.1382261874284503E-2"/>
          <c:y val="6.5055264377236813E-2"/>
          <c:w val="0.8496921235804733"/>
          <c:h val="0.79278897087414812"/>
        </c:manualLayout>
      </c:layout>
      <c:lineChart>
        <c:grouping val="standard"/>
        <c:ser>
          <c:idx val="0"/>
          <c:order val="0"/>
          <c:marker>
            <c:symbol val="none"/>
          </c:marker>
          <c:val>
            <c:numRef>
              <c:f>'log8'!$A$2:$A$36</c:f>
              <c:numCache>
                <c:formatCode>General</c:formatCode>
                <c:ptCount val="35"/>
                <c:pt idx="0">
                  <c:v>1</c:v>
                </c:pt>
                <c:pt idx="1">
                  <c:v>4</c:v>
                </c:pt>
                <c:pt idx="2">
                  <c:v>8</c:v>
                </c:pt>
                <c:pt idx="3">
                  <c:v>1</c:v>
                </c:pt>
                <c:pt idx="4">
                  <c:v>2</c:v>
                </c:pt>
                <c:pt idx="5">
                  <c:v>0</c:v>
                </c:pt>
                <c:pt idx="6">
                  <c:v>7</c:v>
                </c:pt>
                <c:pt idx="7">
                  <c:v>14</c:v>
                </c:pt>
                <c:pt idx="8">
                  <c:v>28</c:v>
                </c:pt>
                <c:pt idx="9">
                  <c:v>24</c:v>
                </c:pt>
                <c:pt idx="10">
                  <c:v>22</c:v>
                </c:pt>
                <c:pt idx="11">
                  <c:v>28</c:v>
                </c:pt>
                <c:pt idx="12">
                  <c:v>47</c:v>
                </c:pt>
                <c:pt idx="13">
                  <c:v>80</c:v>
                </c:pt>
                <c:pt idx="14">
                  <c:v>74</c:v>
                </c:pt>
                <c:pt idx="15">
                  <c:v>48</c:v>
                </c:pt>
                <c:pt idx="16">
                  <c:v>15</c:v>
                </c:pt>
                <c:pt idx="17">
                  <c:v>8</c:v>
                </c:pt>
                <c:pt idx="18">
                  <c:v>11</c:v>
                </c:pt>
                <c:pt idx="19">
                  <c:v>10</c:v>
                </c:pt>
                <c:pt idx="20">
                  <c:v>12</c:v>
                </c:pt>
                <c:pt idx="21">
                  <c:v>4</c:v>
                </c:pt>
                <c:pt idx="22">
                  <c:v>28</c:v>
                </c:pt>
                <c:pt idx="23">
                  <c:v>13</c:v>
                </c:pt>
                <c:pt idx="24">
                  <c:v>14</c:v>
                </c:pt>
                <c:pt idx="25">
                  <c:v>29</c:v>
                </c:pt>
                <c:pt idx="26">
                  <c:v>34</c:v>
                </c:pt>
                <c:pt idx="27">
                  <c:v>47</c:v>
                </c:pt>
                <c:pt idx="28">
                  <c:v>34</c:v>
                </c:pt>
                <c:pt idx="29">
                  <c:v>28</c:v>
                </c:pt>
                <c:pt idx="30">
                  <c:v>16</c:v>
                </c:pt>
                <c:pt idx="31">
                  <c:v>24</c:v>
                </c:pt>
                <c:pt idx="32">
                  <c:v>17</c:v>
                </c:pt>
                <c:pt idx="33">
                  <c:v>5</c:v>
                </c:pt>
                <c:pt idx="34">
                  <c:v>3</c:v>
                </c:pt>
              </c:numCache>
            </c:numRef>
          </c:val>
        </c:ser>
        <c:marker val="1"/>
        <c:axId val="72726400"/>
        <c:axId val="72727936"/>
      </c:lineChart>
      <c:catAx>
        <c:axId val="72726400"/>
        <c:scaling>
          <c:orientation val="minMax"/>
        </c:scaling>
        <c:axPos val="b"/>
        <c:tickLblPos val="nextTo"/>
        <c:crossAx val="72727936"/>
        <c:crosses val="autoZero"/>
        <c:auto val="1"/>
        <c:lblAlgn val="ctr"/>
        <c:lblOffset val="100"/>
        <c:tickLblSkip val="5"/>
        <c:tickMarkSkip val="5"/>
      </c:catAx>
      <c:valAx>
        <c:axId val="72727936"/>
        <c:scaling>
          <c:orientation val="minMax"/>
          <c:max val="90"/>
        </c:scaling>
        <c:axPos val="l"/>
        <c:majorGridlines/>
        <c:numFmt formatCode="General" sourceLinked="1"/>
        <c:tickLblPos val="nextTo"/>
        <c:crossAx val="72726400"/>
        <c:crosses val="autoZero"/>
        <c:crossBetween val="between"/>
        <c:majorUnit val="30"/>
      </c:valAx>
    </c:plotArea>
    <c:plotVisOnly val="1"/>
  </c:chart>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ja-JP"/>
  <c:clrMapOvr bg1="lt1" tx1="dk1" bg2="lt2" tx2="dk2" accent1="accent1" accent2="accent2" accent3="accent3" accent4="accent4" accent5="accent5" accent6="accent6" hlink="hlink" folHlink="folHlink"/>
  <c:chart>
    <c:plotArea>
      <c:layout>
        <c:manualLayout>
          <c:layoutTarget val="inner"/>
          <c:xMode val="edge"/>
          <c:yMode val="edge"/>
          <c:x val="8.1382261874284503E-2"/>
          <c:y val="6.5055264377236813E-2"/>
          <c:w val="0.84969212358047375"/>
          <c:h val="0.79278897087414812"/>
        </c:manualLayout>
      </c:layout>
      <c:lineChart>
        <c:grouping val="standard"/>
        <c:ser>
          <c:idx val="0"/>
          <c:order val="0"/>
          <c:marker>
            <c:symbol val="none"/>
          </c:marker>
          <c:val>
            <c:numRef>
              <c:f>'log8'!$A$2:$A$36</c:f>
              <c:numCache>
                <c:formatCode>General</c:formatCode>
                <c:ptCount val="35"/>
                <c:pt idx="0">
                  <c:v>1</c:v>
                </c:pt>
                <c:pt idx="1">
                  <c:v>4</c:v>
                </c:pt>
                <c:pt idx="2">
                  <c:v>8</c:v>
                </c:pt>
                <c:pt idx="3">
                  <c:v>1</c:v>
                </c:pt>
                <c:pt idx="4">
                  <c:v>2</c:v>
                </c:pt>
                <c:pt idx="5">
                  <c:v>0</c:v>
                </c:pt>
                <c:pt idx="6">
                  <c:v>7</c:v>
                </c:pt>
                <c:pt idx="7">
                  <c:v>14</c:v>
                </c:pt>
                <c:pt idx="8">
                  <c:v>28</c:v>
                </c:pt>
                <c:pt idx="9">
                  <c:v>24</c:v>
                </c:pt>
                <c:pt idx="10">
                  <c:v>22</c:v>
                </c:pt>
                <c:pt idx="11">
                  <c:v>28</c:v>
                </c:pt>
                <c:pt idx="12">
                  <c:v>47</c:v>
                </c:pt>
                <c:pt idx="13">
                  <c:v>80</c:v>
                </c:pt>
                <c:pt idx="14">
                  <c:v>74</c:v>
                </c:pt>
                <c:pt idx="15">
                  <c:v>48</c:v>
                </c:pt>
                <c:pt idx="16">
                  <c:v>15</c:v>
                </c:pt>
                <c:pt idx="17">
                  <c:v>8</c:v>
                </c:pt>
                <c:pt idx="18">
                  <c:v>11</c:v>
                </c:pt>
                <c:pt idx="19">
                  <c:v>10</c:v>
                </c:pt>
                <c:pt idx="20">
                  <c:v>12</c:v>
                </c:pt>
                <c:pt idx="21">
                  <c:v>4</c:v>
                </c:pt>
                <c:pt idx="22">
                  <c:v>28</c:v>
                </c:pt>
                <c:pt idx="23">
                  <c:v>13</c:v>
                </c:pt>
                <c:pt idx="24">
                  <c:v>14</c:v>
                </c:pt>
                <c:pt idx="25">
                  <c:v>29</c:v>
                </c:pt>
                <c:pt idx="26">
                  <c:v>34</c:v>
                </c:pt>
                <c:pt idx="27">
                  <c:v>47</c:v>
                </c:pt>
                <c:pt idx="28">
                  <c:v>34</c:v>
                </c:pt>
                <c:pt idx="29">
                  <c:v>28</c:v>
                </c:pt>
                <c:pt idx="30">
                  <c:v>16</c:v>
                </c:pt>
                <c:pt idx="31">
                  <c:v>24</c:v>
                </c:pt>
                <c:pt idx="32">
                  <c:v>17</c:v>
                </c:pt>
                <c:pt idx="33">
                  <c:v>5</c:v>
                </c:pt>
                <c:pt idx="34">
                  <c:v>3</c:v>
                </c:pt>
              </c:numCache>
            </c:numRef>
          </c:val>
        </c:ser>
        <c:marker val="1"/>
        <c:axId val="74320896"/>
        <c:axId val="74355456"/>
      </c:lineChart>
      <c:catAx>
        <c:axId val="74320896"/>
        <c:scaling>
          <c:orientation val="minMax"/>
        </c:scaling>
        <c:axPos val="b"/>
        <c:tickLblPos val="nextTo"/>
        <c:crossAx val="74355456"/>
        <c:crosses val="autoZero"/>
        <c:auto val="1"/>
        <c:lblAlgn val="ctr"/>
        <c:lblOffset val="100"/>
        <c:tickLblSkip val="5"/>
        <c:tickMarkSkip val="5"/>
      </c:catAx>
      <c:valAx>
        <c:axId val="74355456"/>
        <c:scaling>
          <c:orientation val="minMax"/>
          <c:max val="90"/>
        </c:scaling>
        <c:axPos val="l"/>
        <c:majorGridlines/>
        <c:numFmt formatCode="General" sourceLinked="1"/>
        <c:tickLblPos val="nextTo"/>
        <c:crossAx val="74320896"/>
        <c:crosses val="autoZero"/>
        <c:crossBetween val="between"/>
        <c:majorUnit val="30"/>
      </c:valAx>
    </c:plotArea>
    <c:plotVisOnly val="1"/>
  </c:chart>
  <c:externalData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ja-JP"/>
  <c:clrMapOvr bg1="lt1" tx1="dk1" bg2="lt2" tx2="dk2" accent1="accent1" accent2="accent2" accent3="accent3" accent4="accent4" accent5="accent5" accent6="accent6" hlink="hlink" folHlink="folHlink"/>
  <c:chart>
    <c:plotArea>
      <c:layout/>
      <c:lineChart>
        <c:grouping val="standard"/>
        <c:ser>
          <c:idx val="0"/>
          <c:order val="0"/>
          <c:marker>
            <c:symbol val="none"/>
          </c:marker>
          <c:val>
            <c:numRef>
              <c:f>'log8'!$A$2:$A$36</c:f>
              <c:numCache>
                <c:formatCode>General</c:formatCode>
                <c:ptCount val="35"/>
                <c:pt idx="0">
                  <c:v>1</c:v>
                </c:pt>
                <c:pt idx="1">
                  <c:v>4</c:v>
                </c:pt>
                <c:pt idx="2">
                  <c:v>8</c:v>
                </c:pt>
                <c:pt idx="3">
                  <c:v>1</c:v>
                </c:pt>
                <c:pt idx="4">
                  <c:v>2</c:v>
                </c:pt>
                <c:pt idx="5">
                  <c:v>0</c:v>
                </c:pt>
                <c:pt idx="6">
                  <c:v>7</c:v>
                </c:pt>
                <c:pt idx="7">
                  <c:v>14</c:v>
                </c:pt>
                <c:pt idx="8">
                  <c:v>28</c:v>
                </c:pt>
                <c:pt idx="9">
                  <c:v>24</c:v>
                </c:pt>
                <c:pt idx="10">
                  <c:v>22</c:v>
                </c:pt>
                <c:pt idx="11">
                  <c:v>28</c:v>
                </c:pt>
                <c:pt idx="12">
                  <c:v>47</c:v>
                </c:pt>
                <c:pt idx="13">
                  <c:v>80</c:v>
                </c:pt>
                <c:pt idx="14">
                  <c:v>74</c:v>
                </c:pt>
                <c:pt idx="15">
                  <c:v>48</c:v>
                </c:pt>
                <c:pt idx="16">
                  <c:v>15</c:v>
                </c:pt>
                <c:pt idx="17">
                  <c:v>8</c:v>
                </c:pt>
                <c:pt idx="18">
                  <c:v>11</c:v>
                </c:pt>
                <c:pt idx="19">
                  <c:v>10</c:v>
                </c:pt>
                <c:pt idx="20">
                  <c:v>12</c:v>
                </c:pt>
                <c:pt idx="21">
                  <c:v>4</c:v>
                </c:pt>
                <c:pt idx="22">
                  <c:v>28</c:v>
                </c:pt>
                <c:pt idx="23">
                  <c:v>13</c:v>
                </c:pt>
                <c:pt idx="24">
                  <c:v>14</c:v>
                </c:pt>
                <c:pt idx="25">
                  <c:v>29</c:v>
                </c:pt>
                <c:pt idx="26">
                  <c:v>34</c:v>
                </c:pt>
                <c:pt idx="27">
                  <c:v>47</c:v>
                </c:pt>
                <c:pt idx="28">
                  <c:v>34</c:v>
                </c:pt>
                <c:pt idx="29">
                  <c:v>28</c:v>
                </c:pt>
                <c:pt idx="30">
                  <c:v>16</c:v>
                </c:pt>
                <c:pt idx="31">
                  <c:v>24</c:v>
                </c:pt>
                <c:pt idx="32">
                  <c:v>17</c:v>
                </c:pt>
                <c:pt idx="33">
                  <c:v>5</c:v>
                </c:pt>
                <c:pt idx="34">
                  <c:v>3</c:v>
                </c:pt>
              </c:numCache>
            </c:numRef>
          </c:val>
        </c:ser>
        <c:marker val="1"/>
        <c:axId val="79111296"/>
        <c:axId val="79112832"/>
      </c:lineChart>
      <c:catAx>
        <c:axId val="79111296"/>
        <c:scaling>
          <c:orientation val="minMax"/>
        </c:scaling>
        <c:axPos val="b"/>
        <c:tickLblPos val="nextTo"/>
        <c:crossAx val="79112832"/>
        <c:crosses val="autoZero"/>
        <c:auto val="1"/>
        <c:lblAlgn val="ctr"/>
        <c:lblOffset val="100"/>
        <c:tickLblSkip val="5"/>
        <c:tickMarkSkip val="5"/>
      </c:catAx>
      <c:valAx>
        <c:axId val="79112832"/>
        <c:scaling>
          <c:orientation val="minMax"/>
          <c:max val="90"/>
        </c:scaling>
        <c:axPos val="l"/>
        <c:majorGridlines/>
        <c:numFmt formatCode="General" sourceLinked="1"/>
        <c:tickLblPos val="nextTo"/>
        <c:crossAx val="79111296"/>
        <c:crosses val="autoZero"/>
        <c:crossBetween val="between"/>
        <c:majorUnit val="30"/>
      </c:valAx>
    </c:plotArea>
    <c:plotVisOnly val="1"/>
  </c:chart>
  <c:externalData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ja-JP"/>
  <c:clrMapOvr bg1="lt1" tx1="dk1" bg2="lt2" tx2="dk2" accent1="accent1" accent2="accent2" accent3="accent3" accent4="accent4" accent5="accent5" accent6="accent6" hlink="hlink" folHlink="folHlink"/>
  <c:chart>
    <c:plotArea>
      <c:layout/>
      <c:lineChart>
        <c:grouping val="standard"/>
        <c:ser>
          <c:idx val="0"/>
          <c:order val="0"/>
          <c:marker>
            <c:symbol val="none"/>
          </c:marker>
          <c:val>
            <c:numRef>
              <c:f>'log8'!$A$2:$A$17</c:f>
              <c:numCache>
                <c:formatCode>General</c:formatCode>
                <c:ptCount val="16"/>
                <c:pt idx="0">
                  <c:v>1</c:v>
                </c:pt>
                <c:pt idx="1">
                  <c:v>7</c:v>
                </c:pt>
                <c:pt idx="2">
                  <c:v>4</c:v>
                </c:pt>
                <c:pt idx="3">
                  <c:v>10</c:v>
                </c:pt>
                <c:pt idx="4">
                  <c:v>9</c:v>
                </c:pt>
                <c:pt idx="5">
                  <c:v>19</c:v>
                </c:pt>
                <c:pt idx="6">
                  <c:v>23</c:v>
                </c:pt>
                <c:pt idx="7">
                  <c:v>42</c:v>
                </c:pt>
                <c:pt idx="8">
                  <c:v>50</c:v>
                </c:pt>
                <c:pt idx="9">
                  <c:v>83</c:v>
                </c:pt>
                <c:pt idx="10">
                  <c:v>122</c:v>
                </c:pt>
                <c:pt idx="11">
                  <c:v>160</c:v>
                </c:pt>
                <c:pt idx="12">
                  <c:v>139</c:v>
                </c:pt>
                <c:pt idx="13">
                  <c:v>81</c:v>
                </c:pt>
                <c:pt idx="14">
                  <c:v>26</c:v>
                </c:pt>
                <c:pt idx="15">
                  <c:v>1</c:v>
                </c:pt>
              </c:numCache>
            </c:numRef>
          </c:val>
        </c:ser>
        <c:marker val="1"/>
        <c:axId val="80349440"/>
        <c:axId val="80359424"/>
      </c:lineChart>
      <c:catAx>
        <c:axId val="80349440"/>
        <c:scaling>
          <c:orientation val="minMax"/>
        </c:scaling>
        <c:axPos val="b"/>
        <c:tickLblPos val="nextTo"/>
        <c:crossAx val="80359424"/>
        <c:crosses val="autoZero"/>
        <c:auto val="1"/>
        <c:lblAlgn val="ctr"/>
        <c:lblOffset val="100"/>
        <c:tickLblSkip val="5"/>
        <c:tickMarkSkip val="5"/>
      </c:catAx>
      <c:valAx>
        <c:axId val="80359424"/>
        <c:scaling>
          <c:orientation val="minMax"/>
        </c:scaling>
        <c:axPos val="l"/>
        <c:majorGridlines/>
        <c:numFmt formatCode="General" sourceLinked="1"/>
        <c:tickLblPos val="nextTo"/>
        <c:crossAx val="80349440"/>
        <c:crosses val="autoZero"/>
        <c:crossBetween val="between"/>
        <c:majorUnit val="30"/>
      </c:valAx>
    </c:plotArea>
    <c:plotVisOnly val="1"/>
  </c:chart>
  <c:externalData r:id="rId2"/>
</c:chartSpace>
</file>

<file path=ppt/drawings/_rels/vmlDrawing1.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atin typeface="Arial" charset="0"/>
                <a:ea typeface="ＭＳ Ｐゴシック" charset="-128"/>
              </a:defRPr>
            </a:lvl1pPr>
          </a:lstStyle>
          <a:p>
            <a:pPr>
              <a:defRPr/>
            </a:pPr>
            <a:endParaRPr lang="ja-JP" altLang="en-US"/>
          </a:p>
        </p:txBody>
      </p:sp>
      <p:sp>
        <p:nvSpPr>
          <p:cNvPr id="3" name="日付プレースホルダ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atin typeface="Arial" charset="0"/>
                <a:ea typeface="ＭＳ Ｐゴシック" charset="-128"/>
              </a:defRPr>
            </a:lvl1pPr>
          </a:lstStyle>
          <a:p>
            <a:pPr>
              <a:defRPr/>
            </a:pPr>
            <a:fld id="{CFD8E546-8130-47FA-B3F8-19D97BF55D46}" type="datetimeFigureOut">
              <a:rPr lang="ja-JP" altLang="en-US"/>
              <a:pPr>
                <a:defRPr/>
              </a:pPr>
              <a:t>2013/3/15</a:t>
            </a:fld>
            <a:endParaRPr lang="ja-JP" altLang="en-US" dirty="0"/>
          </a:p>
        </p:txBody>
      </p:sp>
      <p:sp>
        <p:nvSpPr>
          <p:cNvPr id="4" name="フッター プレースホルダ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atin typeface="Arial" charset="0"/>
                <a:ea typeface="ＭＳ Ｐゴシック" charset="-128"/>
              </a:defRPr>
            </a:lvl1pPr>
          </a:lstStyle>
          <a:p>
            <a:pPr>
              <a:defRPr/>
            </a:pPr>
            <a:endParaRPr lang="ja-JP" altLang="en-US"/>
          </a:p>
        </p:txBody>
      </p:sp>
      <p:sp>
        <p:nvSpPr>
          <p:cNvPr id="5" name="スライド番号プレースホルダ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atin typeface="Arial" charset="0"/>
                <a:ea typeface="ＭＳ Ｐゴシック" charset="-128"/>
              </a:defRPr>
            </a:lvl1pPr>
          </a:lstStyle>
          <a:p>
            <a:pPr>
              <a:defRPr/>
            </a:pPr>
            <a:fld id="{2BCFD9C2-FD56-4B11-A8D2-ED363FC9CD95}" type="slidenum">
              <a:rPr lang="ja-JP" altLang="en-US"/>
              <a:pPr>
                <a:defRPr/>
              </a:pPr>
              <a:t>&lt;#&gt;</a:t>
            </a:fld>
            <a:endParaRPr lang="ja-JP" alt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1941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defRPr>
            </a:lvl1pPr>
          </a:lstStyle>
          <a:p>
            <a:pPr>
              <a:defRPr/>
            </a:pPr>
            <a:endParaRPr lang="en-US" altLang="ja-JP"/>
          </a:p>
        </p:txBody>
      </p:sp>
      <p:sp>
        <p:nvSpPr>
          <p:cNvPr id="5123" name="Rectangle 3"/>
          <p:cNvSpPr>
            <a:spLocks noGrp="1" noChangeArrowheads="1"/>
          </p:cNvSpPr>
          <p:nvPr>
            <p:ph type="dt" idx="1"/>
          </p:nvPr>
        </p:nvSpPr>
        <p:spPr bwMode="auto">
          <a:xfrm>
            <a:off x="3814763" y="0"/>
            <a:ext cx="2919412"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defRPr>
            </a:lvl1pPr>
          </a:lstStyle>
          <a:p>
            <a:pPr>
              <a:defRPr/>
            </a:pPr>
            <a:endParaRPr lang="en-US" altLang="ja-JP"/>
          </a:p>
        </p:txBody>
      </p:sp>
      <p:sp>
        <p:nvSpPr>
          <p:cNvPr id="28676" name="Rectangle 4"/>
          <p:cNvSpPr>
            <a:spLocks noGrp="1" noRot="1" noChangeAspect="1" noChangeArrowheads="1" noTextEdit="1"/>
          </p:cNvSpPr>
          <p:nvPr>
            <p:ph type="sldImg" idx="2"/>
          </p:nvPr>
        </p:nvSpPr>
        <p:spPr bwMode="auto">
          <a:xfrm>
            <a:off x="901700" y="739775"/>
            <a:ext cx="4932363" cy="3700463"/>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73100" y="4686300"/>
            <a:ext cx="5389563" cy="44402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5126" name="Rectangle 6"/>
          <p:cNvSpPr>
            <a:spLocks noGrp="1" noChangeArrowheads="1"/>
          </p:cNvSpPr>
          <p:nvPr>
            <p:ph type="ftr" sz="quarter" idx="4"/>
          </p:nvPr>
        </p:nvSpPr>
        <p:spPr bwMode="auto">
          <a:xfrm>
            <a:off x="0" y="9371013"/>
            <a:ext cx="2919413"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defRPr>
            </a:lvl1pPr>
          </a:lstStyle>
          <a:p>
            <a:pPr>
              <a:defRPr/>
            </a:pPr>
            <a:endParaRPr lang="en-US" altLang="ja-JP"/>
          </a:p>
        </p:txBody>
      </p:sp>
      <p:sp>
        <p:nvSpPr>
          <p:cNvPr id="5127" name="Rectangle 7"/>
          <p:cNvSpPr>
            <a:spLocks noGrp="1" noChangeArrowheads="1"/>
          </p:cNvSpPr>
          <p:nvPr>
            <p:ph type="sldNum" sz="quarter" idx="5"/>
          </p:nvPr>
        </p:nvSpPr>
        <p:spPr bwMode="auto">
          <a:xfrm>
            <a:off x="3814763" y="9371013"/>
            <a:ext cx="2919412"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defRPr>
            </a:lvl1pPr>
          </a:lstStyle>
          <a:p>
            <a:pPr>
              <a:defRPr/>
            </a:pPr>
            <a:fld id="{DB32FEE2-745A-4D0A-93EB-4320D08385D2}" type="slidenum">
              <a:rPr lang="en-US" altLang="ja-JP"/>
              <a:pPr>
                <a:defRPr/>
              </a:pPr>
              <a:t>&lt;#&gt;</a:t>
            </a:fld>
            <a:endParaRPr lang="en-US" altLang="ja-JP"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2"/>
          <p:cNvSpPr>
            <a:spLocks noChangeArrowheads="1"/>
          </p:cNvSpPr>
          <p:nvPr/>
        </p:nvSpPr>
        <p:spPr bwMode="auto">
          <a:xfrm>
            <a:off x="1588" y="0"/>
            <a:ext cx="9144000" cy="6884988"/>
          </a:xfrm>
          <a:prstGeom prst="rect">
            <a:avLst/>
          </a:prstGeom>
          <a:gradFill rotWithShape="1">
            <a:gsLst>
              <a:gs pos="0">
                <a:schemeClr val="folHlink"/>
              </a:gs>
              <a:gs pos="100000">
                <a:srgbClr val="669900"/>
              </a:gs>
            </a:gsLst>
            <a:lin ang="0" scaled="1"/>
          </a:gradFill>
          <a:ln w="9525">
            <a:noFill/>
            <a:miter lim="800000"/>
            <a:headEnd/>
            <a:tailEnd/>
          </a:ln>
          <a:effectLst/>
        </p:spPr>
        <p:txBody>
          <a:bodyPr wrap="none" anchor="ctr"/>
          <a:lstStyle/>
          <a:p>
            <a:pPr>
              <a:defRPr/>
            </a:pPr>
            <a:endParaRPr lang="ja-JP" altLang="en-US" dirty="0">
              <a:ea typeface="ＭＳ Ｐゴシック" charset="-128"/>
            </a:endParaRPr>
          </a:p>
        </p:txBody>
      </p:sp>
      <p:sp>
        <p:nvSpPr>
          <p:cNvPr id="5" name="Freeform 3"/>
          <p:cNvSpPr>
            <a:spLocks/>
          </p:cNvSpPr>
          <p:nvPr/>
        </p:nvSpPr>
        <p:spPr bwMode="auto">
          <a:xfrm>
            <a:off x="-1588" y="5300663"/>
            <a:ext cx="9147176" cy="1584325"/>
          </a:xfrm>
          <a:custGeom>
            <a:avLst/>
            <a:gdLst/>
            <a:ahLst/>
            <a:cxnLst>
              <a:cxn ang="0">
                <a:pos x="0" y="287"/>
              </a:cxn>
              <a:cxn ang="0">
                <a:pos x="2203" y="21"/>
              </a:cxn>
              <a:cxn ang="0">
                <a:pos x="4334" y="203"/>
              </a:cxn>
              <a:cxn ang="0">
                <a:pos x="5760" y="0"/>
              </a:cxn>
              <a:cxn ang="0">
                <a:pos x="5761" y="291"/>
              </a:cxn>
              <a:cxn ang="0">
                <a:pos x="0" y="287"/>
              </a:cxn>
            </a:cxnLst>
            <a:rect l="0" t="0" r="r" b="b"/>
            <a:pathLst>
              <a:path w="5762" h="291">
                <a:moveTo>
                  <a:pt x="0" y="287"/>
                </a:moveTo>
                <a:cubicBezTo>
                  <a:pt x="177" y="233"/>
                  <a:pt x="1481" y="35"/>
                  <a:pt x="2203" y="21"/>
                </a:cubicBezTo>
                <a:cubicBezTo>
                  <a:pt x="2924" y="7"/>
                  <a:pt x="3741" y="206"/>
                  <a:pt x="4334" y="203"/>
                </a:cubicBezTo>
                <a:cubicBezTo>
                  <a:pt x="4927" y="200"/>
                  <a:pt x="5622" y="30"/>
                  <a:pt x="5760" y="0"/>
                </a:cubicBezTo>
                <a:cubicBezTo>
                  <a:pt x="5762" y="183"/>
                  <a:pt x="5761" y="153"/>
                  <a:pt x="5761" y="291"/>
                </a:cubicBezTo>
                <a:cubicBezTo>
                  <a:pt x="5672" y="291"/>
                  <a:pt x="1200" y="288"/>
                  <a:pt x="0" y="287"/>
                </a:cubicBezTo>
                <a:close/>
              </a:path>
            </a:pathLst>
          </a:custGeom>
          <a:gradFill rotWithShape="1">
            <a:gsLst>
              <a:gs pos="0">
                <a:schemeClr val="folHlink"/>
              </a:gs>
              <a:gs pos="100000">
                <a:schemeClr val="folHlink">
                  <a:gamma/>
                  <a:tint val="73725"/>
                  <a:invGamma/>
                </a:schemeClr>
              </a:gs>
            </a:gsLst>
            <a:lin ang="0" scaled="1"/>
          </a:gradFill>
          <a:ln w="9525">
            <a:noFill/>
            <a:round/>
            <a:headEnd/>
            <a:tailEnd/>
          </a:ln>
          <a:effectLst/>
        </p:spPr>
        <p:txBody>
          <a:bodyPr/>
          <a:lstStyle/>
          <a:p>
            <a:pPr>
              <a:defRPr/>
            </a:pPr>
            <a:endParaRPr lang="ja-JP" altLang="en-US" dirty="0">
              <a:ea typeface="ＭＳ Ｐゴシック" charset="-128"/>
            </a:endParaRPr>
          </a:p>
        </p:txBody>
      </p:sp>
      <p:grpSp>
        <p:nvGrpSpPr>
          <p:cNvPr id="6" name="Group 13"/>
          <p:cNvGrpSpPr>
            <a:grpSpLocks/>
          </p:cNvGrpSpPr>
          <p:nvPr/>
        </p:nvGrpSpPr>
        <p:grpSpPr bwMode="auto">
          <a:xfrm rot="10800000">
            <a:off x="-36513" y="981075"/>
            <a:ext cx="9144001" cy="566738"/>
            <a:chOff x="0" y="3950"/>
            <a:chExt cx="5760" cy="357"/>
          </a:xfrm>
        </p:grpSpPr>
        <p:sp>
          <p:nvSpPr>
            <p:cNvPr id="7" name="Freeform 14"/>
            <p:cNvSpPr>
              <a:spLocks/>
            </p:cNvSpPr>
            <p:nvPr userDrawn="1"/>
          </p:nvSpPr>
          <p:spPr bwMode="auto">
            <a:xfrm>
              <a:off x="0" y="4039"/>
              <a:ext cx="5760" cy="287"/>
            </a:xfrm>
            <a:custGeom>
              <a:avLst/>
              <a:gdLst/>
              <a:ahLst/>
              <a:cxnLst>
                <a:cxn ang="0">
                  <a:pos x="0" y="287"/>
                </a:cxn>
                <a:cxn ang="0">
                  <a:pos x="2203" y="21"/>
                </a:cxn>
                <a:cxn ang="0">
                  <a:pos x="4334" y="203"/>
                </a:cxn>
                <a:cxn ang="0">
                  <a:pos x="5760" y="0"/>
                </a:cxn>
              </a:cxnLst>
              <a:rect l="0" t="0" r="r" b="b"/>
              <a:pathLst>
                <a:path w="5760" h="287">
                  <a:moveTo>
                    <a:pt x="0" y="287"/>
                  </a:moveTo>
                  <a:cubicBezTo>
                    <a:pt x="177" y="233"/>
                    <a:pt x="1481" y="35"/>
                    <a:pt x="2203" y="21"/>
                  </a:cubicBezTo>
                  <a:cubicBezTo>
                    <a:pt x="2924" y="7"/>
                    <a:pt x="3741" y="206"/>
                    <a:pt x="4334" y="203"/>
                  </a:cubicBezTo>
                  <a:cubicBezTo>
                    <a:pt x="4927" y="200"/>
                    <a:pt x="5622" y="30"/>
                    <a:pt x="5760" y="0"/>
                  </a:cubicBezTo>
                </a:path>
              </a:pathLst>
            </a:custGeom>
            <a:noFill/>
            <a:ln w="12700" cmpd="sng">
              <a:solidFill>
                <a:srgbClr val="669900"/>
              </a:solidFill>
              <a:prstDash val="solid"/>
              <a:round/>
              <a:headEnd/>
              <a:tailEnd/>
            </a:ln>
            <a:effectLst/>
          </p:spPr>
          <p:txBody>
            <a:bodyPr/>
            <a:lstStyle/>
            <a:p>
              <a:pPr>
                <a:defRPr/>
              </a:pPr>
              <a:endParaRPr lang="ja-JP" altLang="en-US" dirty="0">
                <a:ea typeface="ＭＳ Ｐゴシック" charset="-128"/>
              </a:endParaRPr>
            </a:p>
          </p:txBody>
        </p:sp>
        <p:sp>
          <p:nvSpPr>
            <p:cNvPr id="8" name="Freeform 15"/>
            <p:cNvSpPr>
              <a:spLocks/>
            </p:cNvSpPr>
            <p:nvPr userDrawn="1"/>
          </p:nvSpPr>
          <p:spPr bwMode="auto">
            <a:xfrm>
              <a:off x="0" y="3950"/>
              <a:ext cx="5756" cy="340"/>
            </a:xfrm>
            <a:custGeom>
              <a:avLst/>
              <a:gdLst/>
              <a:ahLst/>
              <a:cxnLst>
                <a:cxn ang="0">
                  <a:pos x="0" y="266"/>
                </a:cxn>
                <a:cxn ang="0">
                  <a:pos x="2203" y="0"/>
                </a:cxn>
                <a:cxn ang="0">
                  <a:pos x="4404" y="314"/>
                </a:cxn>
                <a:cxn ang="0">
                  <a:pos x="5756" y="158"/>
                </a:cxn>
              </a:cxnLst>
              <a:rect l="0" t="0" r="r" b="b"/>
              <a:pathLst>
                <a:path w="5756" h="340">
                  <a:moveTo>
                    <a:pt x="0" y="266"/>
                  </a:moveTo>
                  <a:cubicBezTo>
                    <a:pt x="177" y="212"/>
                    <a:pt x="1481" y="14"/>
                    <a:pt x="2203" y="0"/>
                  </a:cubicBezTo>
                  <a:cubicBezTo>
                    <a:pt x="2937" y="8"/>
                    <a:pt x="3812" y="288"/>
                    <a:pt x="4404" y="314"/>
                  </a:cubicBezTo>
                  <a:cubicBezTo>
                    <a:pt x="4996" y="340"/>
                    <a:pt x="5474" y="228"/>
                    <a:pt x="5756" y="158"/>
                  </a:cubicBezTo>
                </a:path>
              </a:pathLst>
            </a:custGeom>
            <a:noFill/>
            <a:ln w="12700" cmpd="sng">
              <a:solidFill>
                <a:srgbClr val="99FF33"/>
              </a:solidFill>
              <a:prstDash val="solid"/>
              <a:round/>
              <a:headEnd/>
              <a:tailEnd/>
            </a:ln>
            <a:effectLst/>
          </p:spPr>
          <p:txBody>
            <a:bodyPr/>
            <a:lstStyle/>
            <a:p>
              <a:pPr>
                <a:defRPr/>
              </a:pPr>
              <a:endParaRPr lang="ja-JP" altLang="en-US" dirty="0">
                <a:ea typeface="ＭＳ Ｐゴシック" charset="-128"/>
              </a:endParaRPr>
            </a:p>
          </p:txBody>
        </p:sp>
      </p:grpSp>
      <p:sp>
        <p:nvSpPr>
          <p:cNvPr id="3076" name="Rectangle 4"/>
          <p:cNvSpPr>
            <a:spLocks noGrp="1" noChangeArrowheads="1"/>
          </p:cNvSpPr>
          <p:nvPr>
            <p:ph type="ctrTitle"/>
          </p:nvPr>
        </p:nvSpPr>
        <p:spPr>
          <a:xfrm>
            <a:off x="685800" y="2130425"/>
            <a:ext cx="7772400" cy="1470025"/>
          </a:xfrm>
        </p:spPr>
        <p:txBody>
          <a:bodyPr/>
          <a:lstStyle>
            <a:lvl1pPr algn="ctr">
              <a:defRPr kumimoji="0" sz="4400"/>
            </a:lvl1pPr>
          </a:lstStyle>
          <a:p>
            <a:r>
              <a:rPr lang="ja-JP" altLang="en-US" smtClean="0"/>
              <a:t>マスタ タイトルの書式設定</a:t>
            </a:r>
            <a:endParaRPr lang="ja-JP" altLang="en-US"/>
          </a:p>
        </p:txBody>
      </p:sp>
      <p:sp>
        <p:nvSpPr>
          <p:cNvPr id="3077" name="Rectangle 5"/>
          <p:cNvSpPr>
            <a:spLocks noGrp="1" noChangeArrowheads="1"/>
          </p:cNvSpPr>
          <p:nvPr>
            <p:ph type="subTitle" idx="1"/>
          </p:nvPr>
        </p:nvSpPr>
        <p:spPr>
          <a:xfrm>
            <a:off x="1371600" y="3886200"/>
            <a:ext cx="6400800" cy="911225"/>
          </a:xfrm>
        </p:spPr>
        <p:txBody>
          <a:bodyPr/>
          <a:lstStyle>
            <a:lvl1pPr marL="0" indent="0" algn="ctr">
              <a:buFontTx/>
              <a:buNone/>
              <a:defRPr kumimoji="0" sz="2400">
                <a:solidFill>
                  <a:schemeClr val="bg1"/>
                </a:solidFill>
              </a:defRPr>
            </a:lvl1pPr>
          </a:lstStyle>
          <a:p>
            <a:r>
              <a:rPr lang="ja-JP" altLang="en-US" smtClean="0"/>
              <a:t>マスタ サブタイトルの書式設定</a:t>
            </a:r>
            <a:endParaRPr lang="ja-JP" altLang="en-US"/>
          </a:p>
        </p:txBody>
      </p:sp>
      <p:sp>
        <p:nvSpPr>
          <p:cNvPr id="9" name="Rectangle 6"/>
          <p:cNvSpPr>
            <a:spLocks noGrp="1" noChangeArrowheads="1"/>
          </p:cNvSpPr>
          <p:nvPr>
            <p:ph type="dt" sz="half" idx="10"/>
          </p:nvPr>
        </p:nvSpPr>
        <p:spPr>
          <a:xfrm>
            <a:off x="6254750" y="5302250"/>
            <a:ext cx="2133600" cy="331788"/>
          </a:xfrm>
        </p:spPr>
        <p:txBody>
          <a:bodyPr/>
          <a:lstStyle>
            <a:lvl1pPr algn="r">
              <a:defRPr>
                <a:solidFill>
                  <a:schemeClr val="bg1"/>
                </a:solidFill>
              </a:defRPr>
            </a:lvl1pPr>
          </a:lstStyle>
          <a:p>
            <a:pPr>
              <a:defRPr/>
            </a:pPr>
            <a:fld id="{C9DED0D8-B4C4-460D-B7AA-51944CE7D68F}" type="datetime1">
              <a:rPr lang="ja-JP" altLang="en-US"/>
              <a:pPr>
                <a:defRPr/>
              </a:pPr>
              <a:t>2013/3/15</a:t>
            </a:fld>
            <a:endParaRPr lang="en-US" altLang="ja-JP" dirty="0"/>
          </a:p>
        </p:txBody>
      </p:sp>
      <p:sp>
        <p:nvSpPr>
          <p:cNvPr id="10" name="Rectangle 7"/>
          <p:cNvSpPr>
            <a:spLocks noGrp="1" noChangeArrowheads="1"/>
          </p:cNvSpPr>
          <p:nvPr>
            <p:ph type="ftr" sz="quarter" idx="11"/>
          </p:nvPr>
        </p:nvSpPr>
        <p:spPr>
          <a:xfrm>
            <a:off x="5508625" y="4941888"/>
            <a:ext cx="2895600" cy="331787"/>
          </a:xfrm>
        </p:spPr>
        <p:txBody>
          <a:bodyPr/>
          <a:lstStyle>
            <a:lvl1pPr algn="r">
              <a:defRPr>
                <a:solidFill>
                  <a:schemeClr val="bg1"/>
                </a:solidFill>
              </a:defRPr>
            </a:lvl1pPr>
          </a:lstStyle>
          <a:p>
            <a:pPr>
              <a:defRPr/>
            </a:pPr>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F537A366-2DB6-42EF-B903-B410AB2AAC46}" type="datetime1">
              <a:rPr lang="ja-JP" altLang="en-US"/>
              <a:pPr>
                <a:defRPr/>
              </a:pPr>
              <a:t>2013/3/15</a:t>
            </a:fld>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B2CE000-C1DA-43BC-9BD2-D1AC9855D9EA}" type="slidenum">
              <a:rPr lang="en-US" altLang="ja-JP"/>
              <a:pPr>
                <a:defRPr/>
              </a:pPr>
              <a:t>&lt;#&gt;</a:t>
            </a:fld>
            <a:endParaRPr lang="en-US" altLang="ja-JP"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69100" y="115888"/>
            <a:ext cx="2195513" cy="601027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79388" y="115888"/>
            <a:ext cx="6437312" cy="601027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238B89F3-8335-433B-8DFF-379EE6DE655D}" type="datetime1">
              <a:rPr lang="ja-JP" altLang="en-US"/>
              <a:pPr>
                <a:defRPr/>
              </a:pPr>
              <a:t>2013/3/15</a:t>
            </a:fld>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BACDF02-E47E-4C14-9F2B-826083E6CC69}" type="slidenum">
              <a:rPr lang="en-US" altLang="ja-JP"/>
              <a:pPr>
                <a:defRPr/>
              </a:pPr>
              <a:t>&lt;#&gt;</a:t>
            </a:fld>
            <a:endParaRPr lang="en-US" altLang="ja-JP"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E50558A3-8E73-46AA-9DCA-11D3CCD9B702}" type="datetime1">
              <a:rPr lang="ja-JP" altLang="en-US"/>
              <a:pPr>
                <a:defRPr/>
              </a:pPr>
              <a:t>2013/3/15</a:t>
            </a:fld>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07001A1-7385-44B5-B30B-C80BABA7D4A6}" type="slidenum">
              <a:rPr lang="en-US" altLang="ja-JP"/>
              <a:pPr>
                <a:defRPr/>
              </a:pPr>
              <a:t>&lt;#&gt;</a:t>
            </a:fld>
            <a:endParaRPr lang="en-US" altLang="ja-JP"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CB8B71CE-51C1-4367-B7E9-FEEAD649B760}" type="datetime1">
              <a:rPr lang="ja-JP" altLang="en-US"/>
              <a:pPr>
                <a:defRPr/>
              </a:pPr>
              <a:t>2013/3/15</a:t>
            </a:fld>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96B789C-784C-442F-9BD2-AEF1E7B4E9EE}" type="slidenum">
              <a:rPr lang="en-US" altLang="ja-JP"/>
              <a:pPr>
                <a:defRPr/>
              </a:pPr>
              <a:t>&lt;#&gt;</a:t>
            </a:fld>
            <a:endParaRPr lang="en-US" altLang="ja-JP"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125538"/>
            <a:ext cx="40386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125538"/>
            <a:ext cx="40386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fld id="{3A9D8FD0-9356-451C-A739-78AAF36D34B5}" type="datetime1">
              <a:rPr lang="ja-JP" altLang="en-US"/>
              <a:pPr>
                <a:defRPr/>
              </a:pPr>
              <a:t>2013/3/15</a:t>
            </a:fld>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7EF0A5F-C235-497A-8C47-619024E6B7BA}" type="slidenum">
              <a:rPr lang="en-US" altLang="ja-JP"/>
              <a:pPr>
                <a:defRPr/>
              </a:pPr>
              <a:t>&lt;#&gt;</a:t>
            </a:fld>
            <a:endParaRPr lang="en-US" altLang="ja-JP"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fld id="{A0BA8FE2-8A55-49B5-8881-327CBA79179D}" type="datetime1">
              <a:rPr lang="ja-JP" altLang="en-US"/>
              <a:pPr>
                <a:defRPr/>
              </a:pPr>
              <a:t>2013/3/15</a:t>
            </a:fld>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F49681FC-FA60-429E-9591-E6144224C124}" type="slidenum">
              <a:rPr lang="en-US" altLang="ja-JP"/>
              <a:pPr>
                <a:defRPr/>
              </a:pPr>
              <a:t>&lt;#&gt;</a:t>
            </a:fld>
            <a:endParaRPr lang="en-US" altLang="ja-JP"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522E16C6-8C4E-4F34-B578-7C0C85A5F5AA}" type="datetime1">
              <a:rPr lang="ja-JP" altLang="en-US"/>
              <a:pPr>
                <a:defRPr/>
              </a:pPr>
              <a:t>2013/3/15</a:t>
            </a:fld>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2D7DAA29-CBBF-4FBC-BD0E-9A0AF5CF40FF}" type="slidenum">
              <a:rPr lang="en-US" altLang="ja-JP"/>
              <a:pPr>
                <a:defRPr/>
              </a:pPr>
              <a:t>&lt;#&gt;</a:t>
            </a:fld>
            <a:endParaRPr lang="en-US" altLang="ja-JP"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20B7A86-76C0-4919-9E29-D63052E76CA1}" type="datetime1">
              <a:rPr lang="ja-JP" altLang="en-US"/>
              <a:pPr>
                <a:defRPr/>
              </a:pPr>
              <a:t>2013/3/15</a:t>
            </a:fld>
            <a:endParaRPr lang="en-US" altLang="ja-JP"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3ADFAE9D-5965-4A62-845F-E332DB5FE1F2}" type="slidenum">
              <a:rPr lang="en-US" altLang="ja-JP"/>
              <a:pPr>
                <a:defRPr/>
              </a:pPr>
              <a:t>&lt;#&gt;</a:t>
            </a:fld>
            <a:endParaRPr lang="en-US" altLang="ja-JP"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B5C06E39-0B0F-41D8-A77B-55B745668320}" type="datetime1">
              <a:rPr lang="ja-JP" altLang="en-US"/>
              <a:pPr>
                <a:defRPr/>
              </a:pPr>
              <a:t>2013/3/15</a:t>
            </a:fld>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F294F1E1-73EF-46DB-9CE6-54A52200A184}" type="slidenum">
              <a:rPr lang="en-US" altLang="ja-JP"/>
              <a:pPr>
                <a:defRPr/>
              </a:pPr>
              <a:t>&lt;#&gt;</a:t>
            </a:fld>
            <a:endParaRPr lang="en-US" altLang="ja-JP"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smtClean="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3DA01BEE-D6F0-4DF4-9AFD-19000B2EB54B}" type="datetime1">
              <a:rPr lang="ja-JP" altLang="en-US"/>
              <a:pPr>
                <a:defRPr/>
              </a:pPr>
              <a:t>2013/3/15</a:t>
            </a:fld>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81F3947-6684-4F8C-AF6E-2214E11D4518}" type="slidenum">
              <a:rPr lang="en-US" altLang="ja-JP"/>
              <a:pPr>
                <a:defRPr/>
              </a:pPr>
              <a:t>&lt;#&gt;</a:t>
            </a:fld>
            <a:endParaRPr lang="en-US" altLang="ja-JP"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p:nvSpPr>
        <p:spPr bwMode="auto">
          <a:xfrm>
            <a:off x="0" y="0"/>
            <a:ext cx="9144000" cy="836613"/>
          </a:xfrm>
          <a:prstGeom prst="rect">
            <a:avLst/>
          </a:prstGeom>
          <a:gradFill rotWithShape="1">
            <a:gsLst>
              <a:gs pos="0">
                <a:schemeClr val="folHlink"/>
              </a:gs>
              <a:gs pos="100000">
                <a:srgbClr val="669900"/>
              </a:gs>
            </a:gsLst>
            <a:lin ang="0" scaled="1"/>
          </a:gradFill>
          <a:ln w="9525">
            <a:noFill/>
            <a:miter lim="800000"/>
            <a:headEnd/>
            <a:tailEnd/>
          </a:ln>
          <a:effectLst/>
        </p:spPr>
        <p:txBody>
          <a:bodyPr wrap="none" anchor="ctr"/>
          <a:lstStyle/>
          <a:p>
            <a:pPr>
              <a:defRPr/>
            </a:pPr>
            <a:endParaRPr lang="ja-JP" altLang="en-US" dirty="0">
              <a:ea typeface="ＭＳ Ｐゴシック" charset="-128"/>
            </a:endParaRPr>
          </a:p>
        </p:txBody>
      </p:sp>
      <p:sp>
        <p:nvSpPr>
          <p:cNvPr id="1034" name="Freeform 10"/>
          <p:cNvSpPr>
            <a:spLocks/>
          </p:cNvSpPr>
          <p:nvPr/>
        </p:nvSpPr>
        <p:spPr bwMode="auto">
          <a:xfrm>
            <a:off x="0" y="350838"/>
            <a:ext cx="9145588" cy="490537"/>
          </a:xfrm>
          <a:custGeom>
            <a:avLst/>
            <a:gdLst/>
            <a:ahLst/>
            <a:cxnLst>
              <a:cxn ang="0">
                <a:pos x="0" y="303"/>
              </a:cxn>
              <a:cxn ang="0">
                <a:pos x="2202" y="36"/>
              </a:cxn>
              <a:cxn ang="0">
                <a:pos x="4333" y="218"/>
              </a:cxn>
              <a:cxn ang="0">
                <a:pos x="5759" y="15"/>
              </a:cxn>
              <a:cxn ang="0">
                <a:pos x="5759" y="309"/>
              </a:cxn>
              <a:cxn ang="0">
                <a:pos x="0" y="303"/>
              </a:cxn>
            </a:cxnLst>
            <a:rect l="0" t="0" r="r" b="b"/>
            <a:pathLst>
              <a:path w="5761" h="309">
                <a:moveTo>
                  <a:pt x="0" y="303"/>
                </a:moveTo>
                <a:cubicBezTo>
                  <a:pt x="177" y="249"/>
                  <a:pt x="1480" y="50"/>
                  <a:pt x="2202" y="36"/>
                </a:cubicBezTo>
                <a:cubicBezTo>
                  <a:pt x="2924" y="22"/>
                  <a:pt x="3740" y="221"/>
                  <a:pt x="4333" y="218"/>
                </a:cubicBezTo>
                <a:cubicBezTo>
                  <a:pt x="4926" y="215"/>
                  <a:pt x="5521" y="0"/>
                  <a:pt x="5759" y="15"/>
                </a:cubicBezTo>
                <a:cubicBezTo>
                  <a:pt x="5761" y="198"/>
                  <a:pt x="5759" y="171"/>
                  <a:pt x="5759" y="309"/>
                </a:cubicBezTo>
                <a:cubicBezTo>
                  <a:pt x="5670" y="309"/>
                  <a:pt x="1200" y="304"/>
                  <a:pt x="0" y="303"/>
                </a:cubicBezTo>
                <a:close/>
              </a:path>
            </a:pathLst>
          </a:custGeom>
          <a:gradFill rotWithShape="1">
            <a:gsLst>
              <a:gs pos="0">
                <a:schemeClr val="folHlink"/>
              </a:gs>
              <a:gs pos="100000">
                <a:schemeClr val="folHlink">
                  <a:gamma/>
                  <a:tint val="73725"/>
                  <a:invGamma/>
                </a:schemeClr>
              </a:gs>
            </a:gsLst>
            <a:lin ang="0" scaled="1"/>
          </a:gradFill>
          <a:ln w="9525">
            <a:noFill/>
            <a:round/>
            <a:headEnd/>
            <a:tailEnd/>
          </a:ln>
          <a:effectLst/>
        </p:spPr>
        <p:txBody>
          <a:bodyPr/>
          <a:lstStyle/>
          <a:p>
            <a:pPr>
              <a:defRPr/>
            </a:pPr>
            <a:endParaRPr lang="ja-JP" altLang="en-US" dirty="0">
              <a:ea typeface="ＭＳ Ｐゴシック" charset="-128"/>
            </a:endParaRPr>
          </a:p>
        </p:txBody>
      </p:sp>
      <p:sp>
        <p:nvSpPr>
          <p:cNvPr id="3076" name="Rectangle 2"/>
          <p:cNvSpPr>
            <a:spLocks noGrp="1" noChangeArrowheads="1"/>
          </p:cNvSpPr>
          <p:nvPr>
            <p:ph type="title"/>
          </p:nvPr>
        </p:nvSpPr>
        <p:spPr bwMode="auto">
          <a:xfrm>
            <a:off x="179388" y="115888"/>
            <a:ext cx="8785225" cy="5619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3077" name="Rectangle 3"/>
          <p:cNvSpPr>
            <a:spLocks noGrp="1" noChangeArrowheads="1"/>
          </p:cNvSpPr>
          <p:nvPr>
            <p:ph type="body" idx="1"/>
          </p:nvPr>
        </p:nvSpPr>
        <p:spPr bwMode="auto">
          <a:xfrm>
            <a:off x="457200" y="1125538"/>
            <a:ext cx="8229600"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2" name="Rectangle 4"/>
          <p:cNvSpPr>
            <a:spLocks noGrp="1" noChangeArrowheads="1"/>
          </p:cNvSpPr>
          <p:nvPr>
            <p:ph type="dt" sz="half" idx="2"/>
          </p:nvPr>
        </p:nvSpPr>
        <p:spPr bwMode="auto">
          <a:xfrm>
            <a:off x="179388" y="6524625"/>
            <a:ext cx="2133600"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defRPr>
            </a:lvl1pPr>
          </a:lstStyle>
          <a:p>
            <a:pPr>
              <a:defRPr/>
            </a:pPr>
            <a:fld id="{47F78F7E-9292-4FB6-BE11-D7C617B5BBE3}" type="datetime1">
              <a:rPr lang="ja-JP" altLang="en-US"/>
              <a:pPr>
                <a:defRPr/>
              </a:pPr>
              <a:t>2013/3/15</a:t>
            </a:fld>
            <a:endParaRPr lang="en-US" altLang="ja-JP" dirty="0"/>
          </a:p>
        </p:txBody>
      </p:sp>
      <p:sp>
        <p:nvSpPr>
          <p:cNvPr id="3" name="Rectangle 5"/>
          <p:cNvSpPr>
            <a:spLocks noGrp="1" noChangeArrowheads="1"/>
          </p:cNvSpPr>
          <p:nvPr>
            <p:ph type="ftr" sz="quarter" idx="3"/>
          </p:nvPr>
        </p:nvSpPr>
        <p:spPr bwMode="auto">
          <a:xfrm>
            <a:off x="3124200" y="6524625"/>
            <a:ext cx="2895600"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128"/>
              </a:defRPr>
            </a:lvl1pPr>
          </a:lstStyle>
          <a:p>
            <a:pPr>
              <a:defRPr/>
            </a:pPr>
            <a:fld id="{1819543F-0C26-4612-9800-E7CEE5567727}" type="slidenum">
              <a:rPr lang="en-US" altLang="ja-JP"/>
              <a:pPr>
                <a:defRPr/>
              </a:pPr>
              <a:t>&lt;#&gt;</a:t>
            </a:fld>
            <a:endParaRPr lang="en-US" altLang="ja-JP" dirty="0"/>
          </a:p>
        </p:txBody>
      </p:sp>
      <p:grpSp>
        <p:nvGrpSpPr>
          <p:cNvPr id="3081" name="Group 11"/>
          <p:cNvGrpSpPr>
            <a:grpSpLocks/>
          </p:cNvGrpSpPr>
          <p:nvPr/>
        </p:nvGrpSpPr>
        <p:grpSpPr bwMode="auto">
          <a:xfrm rot="10800000">
            <a:off x="0" y="6270625"/>
            <a:ext cx="9144000" cy="566738"/>
            <a:chOff x="0" y="3950"/>
            <a:chExt cx="5760" cy="357"/>
          </a:xfrm>
        </p:grpSpPr>
        <p:sp>
          <p:nvSpPr>
            <p:cNvPr id="1036" name="Freeform 12"/>
            <p:cNvSpPr>
              <a:spLocks/>
            </p:cNvSpPr>
            <p:nvPr userDrawn="1"/>
          </p:nvSpPr>
          <p:spPr bwMode="auto">
            <a:xfrm>
              <a:off x="19" y="4020"/>
              <a:ext cx="5760" cy="287"/>
            </a:xfrm>
            <a:custGeom>
              <a:avLst/>
              <a:gdLst/>
              <a:ahLst/>
              <a:cxnLst>
                <a:cxn ang="0">
                  <a:pos x="0" y="287"/>
                </a:cxn>
                <a:cxn ang="0">
                  <a:pos x="2203" y="21"/>
                </a:cxn>
                <a:cxn ang="0">
                  <a:pos x="4334" y="203"/>
                </a:cxn>
                <a:cxn ang="0">
                  <a:pos x="5760" y="0"/>
                </a:cxn>
              </a:cxnLst>
              <a:rect l="0" t="0" r="r" b="b"/>
              <a:pathLst>
                <a:path w="5760" h="287">
                  <a:moveTo>
                    <a:pt x="0" y="287"/>
                  </a:moveTo>
                  <a:cubicBezTo>
                    <a:pt x="177" y="233"/>
                    <a:pt x="1481" y="35"/>
                    <a:pt x="2203" y="21"/>
                  </a:cubicBezTo>
                  <a:cubicBezTo>
                    <a:pt x="2924" y="7"/>
                    <a:pt x="3741" y="206"/>
                    <a:pt x="4334" y="203"/>
                  </a:cubicBezTo>
                  <a:cubicBezTo>
                    <a:pt x="4927" y="200"/>
                    <a:pt x="5622" y="30"/>
                    <a:pt x="5760" y="0"/>
                  </a:cubicBezTo>
                </a:path>
              </a:pathLst>
            </a:custGeom>
            <a:noFill/>
            <a:ln w="12700" cmpd="sng">
              <a:solidFill>
                <a:srgbClr val="669900"/>
              </a:solidFill>
              <a:prstDash val="solid"/>
              <a:round/>
              <a:headEnd/>
              <a:tailEnd/>
            </a:ln>
            <a:effectLst/>
          </p:spPr>
          <p:txBody>
            <a:bodyPr/>
            <a:lstStyle/>
            <a:p>
              <a:pPr>
                <a:defRPr/>
              </a:pPr>
              <a:endParaRPr lang="ja-JP" altLang="en-US" dirty="0">
                <a:ea typeface="ＭＳ Ｐゴシック" charset="-128"/>
              </a:endParaRPr>
            </a:p>
          </p:txBody>
        </p:sp>
        <p:sp>
          <p:nvSpPr>
            <p:cNvPr id="1037" name="Freeform 13"/>
            <p:cNvSpPr>
              <a:spLocks/>
            </p:cNvSpPr>
            <p:nvPr userDrawn="1"/>
          </p:nvSpPr>
          <p:spPr bwMode="auto">
            <a:xfrm>
              <a:off x="19" y="3931"/>
              <a:ext cx="5756" cy="340"/>
            </a:xfrm>
            <a:custGeom>
              <a:avLst/>
              <a:gdLst/>
              <a:ahLst/>
              <a:cxnLst>
                <a:cxn ang="0">
                  <a:pos x="0" y="266"/>
                </a:cxn>
                <a:cxn ang="0">
                  <a:pos x="2203" y="0"/>
                </a:cxn>
                <a:cxn ang="0">
                  <a:pos x="4404" y="314"/>
                </a:cxn>
                <a:cxn ang="0">
                  <a:pos x="5756" y="158"/>
                </a:cxn>
              </a:cxnLst>
              <a:rect l="0" t="0" r="r" b="b"/>
              <a:pathLst>
                <a:path w="5756" h="340">
                  <a:moveTo>
                    <a:pt x="0" y="266"/>
                  </a:moveTo>
                  <a:cubicBezTo>
                    <a:pt x="177" y="212"/>
                    <a:pt x="1481" y="14"/>
                    <a:pt x="2203" y="0"/>
                  </a:cubicBezTo>
                  <a:cubicBezTo>
                    <a:pt x="2937" y="8"/>
                    <a:pt x="3812" y="288"/>
                    <a:pt x="4404" y="314"/>
                  </a:cubicBezTo>
                  <a:cubicBezTo>
                    <a:pt x="4996" y="340"/>
                    <a:pt x="5474" y="228"/>
                    <a:pt x="5756" y="158"/>
                  </a:cubicBezTo>
                </a:path>
              </a:pathLst>
            </a:custGeom>
            <a:noFill/>
            <a:ln w="12700" cmpd="sng">
              <a:solidFill>
                <a:srgbClr val="99FF33"/>
              </a:solidFill>
              <a:prstDash val="solid"/>
              <a:round/>
              <a:headEnd/>
              <a:tailEnd/>
            </a:ln>
            <a:effectLst/>
          </p:spPr>
          <p:txBody>
            <a:bodyPr/>
            <a:lstStyle/>
            <a:p>
              <a:pPr>
                <a:defRPr/>
              </a:pPr>
              <a:endParaRPr lang="ja-JP" altLang="en-US" dirty="0">
                <a:ea typeface="ＭＳ Ｐゴシック" charset="-128"/>
              </a:endParaRPr>
            </a:p>
          </p:txBody>
        </p:sp>
      </p:grpSp>
    </p:spTree>
  </p:cSld>
  <p:clrMap bg1="lt1" tx1="dk1" bg2="lt2" tx2="dk2" accent1="accent1" accent2="accent2" accent3="accent3" accent4="accent4" accent5="accent5" accent6="accent6" hlink="hlink" folHlink="folHlink"/>
  <p:sldLayoutIdLst>
    <p:sldLayoutId id="2147483887"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hf hdr="0" ftr="0" dt="0"/>
  <p:txStyles>
    <p:titleStyle>
      <a:lvl1pPr algn="l" rtl="0" eaLnBrk="0" fontAlgn="base" hangingPunct="0">
        <a:spcBef>
          <a:spcPct val="0"/>
        </a:spcBef>
        <a:spcAft>
          <a:spcPct val="0"/>
        </a:spcAft>
        <a:defRPr kumimoji="1" sz="3200">
          <a:solidFill>
            <a:srgbClr val="800000"/>
          </a:solidFill>
          <a:latin typeface="+mj-lt"/>
          <a:ea typeface="+mj-ea"/>
          <a:cs typeface="+mj-cs"/>
        </a:defRPr>
      </a:lvl1pPr>
      <a:lvl2pPr algn="l" rtl="0" eaLnBrk="0" fontAlgn="base" hangingPunct="0">
        <a:spcBef>
          <a:spcPct val="0"/>
        </a:spcBef>
        <a:spcAft>
          <a:spcPct val="0"/>
        </a:spcAft>
        <a:defRPr kumimoji="1" sz="3200">
          <a:solidFill>
            <a:srgbClr val="800000"/>
          </a:solidFill>
          <a:latin typeface="Arial" charset="0"/>
          <a:ea typeface="ＭＳ Ｐゴシック" charset="-128"/>
        </a:defRPr>
      </a:lvl2pPr>
      <a:lvl3pPr algn="l" rtl="0" eaLnBrk="0" fontAlgn="base" hangingPunct="0">
        <a:spcBef>
          <a:spcPct val="0"/>
        </a:spcBef>
        <a:spcAft>
          <a:spcPct val="0"/>
        </a:spcAft>
        <a:defRPr kumimoji="1" sz="3200">
          <a:solidFill>
            <a:srgbClr val="800000"/>
          </a:solidFill>
          <a:latin typeface="Arial" charset="0"/>
          <a:ea typeface="ＭＳ Ｐゴシック" charset="-128"/>
        </a:defRPr>
      </a:lvl3pPr>
      <a:lvl4pPr algn="l" rtl="0" eaLnBrk="0" fontAlgn="base" hangingPunct="0">
        <a:spcBef>
          <a:spcPct val="0"/>
        </a:spcBef>
        <a:spcAft>
          <a:spcPct val="0"/>
        </a:spcAft>
        <a:defRPr kumimoji="1" sz="3200">
          <a:solidFill>
            <a:srgbClr val="800000"/>
          </a:solidFill>
          <a:latin typeface="Arial" charset="0"/>
          <a:ea typeface="ＭＳ Ｐゴシック" charset="-128"/>
        </a:defRPr>
      </a:lvl4pPr>
      <a:lvl5pPr algn="l" rtl="0" eaLnBrk="0" fontAlgn="base" hangingPunct="0">
        <a:spcBef>
          <a:spcPct val="0"/>
        </a:spcBef>
        <a:spcAft>
          <a:spcPct val="0"/>
        </a:spcAft>
        <a:defRPr kumimoji="1" sz="3200">
          <a:solidFill>
            <a:srgbClr val="800000"/>
          </a:solidFill>
          <a:latin typeface="Arial" charset="0"/>
          <a:ea typeface="ＭＳ Ｐゴシック" charset="-128"/>
        </a:defRPr>
      </a:lvl5pPr>
      <a:lvl6pPr marL="457200" algn="l" rtl="0" eaLnBrk="1" fontAlgn="base" hangingPunct="1">
        <a:spcBef>
          <a:spcPct val="0"/>
        </a:spcBef>
        <a:spcAft>
          <a:spcPct val="0"/>
        </a:spcAft>
        <a:defRPr kumimoji="1" sz="3200">
          <a:solidFill>
            <a:srgbClr val="800000"/>
          </a:solidFill>
          <a:latin typeface="Arial" charset="0"/>
          <a:ea typeface="ＭＳ Ｐゴシック" charset="-128"/>
        </a:defRPr>
      </a:lvl6pPr>
      <a:lvl7pPr marL="914400" algn="l" rtl="0" eaLnBrk="1" fontAlgn="base" hangingPunct="1">
        <a:spcBef>
          <a:spcPct val="0"/>
        </a:spcBef>
        <a:spcAft>
          <a:spcPct val="0"/>
        </a:spcAft>
        <a:defRPr kumimoji="1" sz="3200">
          <a:solidFill>
            <a:srgbClr val="800000"/>
          </a:solidFill>
          <a:latin typeface="Arial" charset="0"/>
          <a:ea typeface="ＭＳ Ｐゴシック" charset="-128"/>
        </a:defRPr>
      </a:lvl7pPr>
      <a:lvl8pPr marL="1371600" algn="l" rtl="0" eaLnBrk="1" fontAlgn="base" hangingPunct="1">
        <a:spcBef>
          <a:spcPct val="0"/>
        </a:spcBef>
        <a:spcAft>
          <a:spcPct val="0"/>
        </a:spcAft>
        <a:defRPr kumimoji="1" sz="3200">
          <a:solidFill>
            <a:srgbClr val="800000"/>
          </a:solidFill>
          <a:latin typeface="Arial" charset="0"/>
          <a:ea typeface="ＭＳ Ｐゴシック" charset="-128"/>
        </a:defRPr>
      </a:lvl8pPr>
      <a:lvl9pPr marL="1828800" algn="l" rtl="0" eaLnBrk="1" fontAlgn="base" hangingPunct="1">
        <a:spcBef>
          <a:spcPct val="0"/>
        </a:spcBef>
        <a:spcAft>
          <a:spcPct val="0"/>
        </a:spcAft>
        <a:defRPr kumimoji="1" sz="3200">
          <a:solidFill>
            <a:srgbClr val="800000"/>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7.png"/><Relationship Id="rId7" Type="http://schemas.openxmlformats.org/officeDocument/2006/relationships/image" Target="../media/image28.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38.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3.png"/><Relationship Id="rId5" Type="http://schemas.openxmlformats.org/officeDocument/2006/relationships/image" Target="../media/image49.png"/><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chart" Target="../charts/chart3.xml"/><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54.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chart" Target="../charts/chart4.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chart" Target="../charts/chart5.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3.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23850" y="2130425"/>
            <a:ext cx="8569325" cy="1470025"/>
          </a:xfrm>
        </p:spPr>
        <p:txBody>
          <a:bodyPr/>
          <a:lstStyle/>
          <a:p>
            <a:pPr eaLnBrk="1" hangingPunct="1">
              <a:defRPr/>
            </a:pPr>
            <a:r>
              <a:rPr lang="ja-JP" altLang="en-US" dirty="0" smtClean="0">
                <a:solidFill>
                  <a:schemeClr val="bg1">
                    <a:lumMod val="95000"/>
                  </a:schemeClr>
                </a:solidFill>
              </a:rPr>
              <a:t>手話認識のための距離情報を用いた隠蔽を含んだ顔・手領域抽出</a:t>
            </a:r>
            <a:endParaRPr lang="ja-JP" altLang="ja-JP" dirty="0" smtClean="0">
              <a:solidFill>
                <a:schemeClr val="bg1">
                  <a:lumMod val="95000"/>
                </a:schemeClr>
              </a:solidFill>
            </a:endParaRPr>
          </a:p>
        </p:txBody>
      </p:sp>
      <p:sp>
        <p:nvSpPr>
          <p:cNvPr id="5123" name="Rectangle 3"/>
          <p:cNvSpPr>
            <a:spLocks noGrp="1" noChangeArrowheads="1"/>
          </p:cNvSpPr>
          <p:nvPr>
            <p:ph type="subTitle" idx="1"/>
          </p:nvPr>
        </p:nvSpPr>
        <p:spPr/>
        <p:txBody>
          <a:bodyPr/>
          <a:lstStyle/>
          <a:p>
            <a:pPr eaLnBrk="1" hangingPunct="1">
              <a:spcBef>
                <a:spcPct val="0"/>
              </a:spcBef>
            </a:pPr>
            <a:r>
              <a:rPr lang="en-US" altLang="ja-JP" smtClean="0"/>
              <a:t>2013/03/15</a:t>
            </a:r>
          </a:p>
          <a:p>
            <a:pPr eaLnBrk="1" hangingPunct="1">
              <a:spcBef>
                <a:spcPct val="0"/>
              </a:spcBef>
            </a:pPr>
            <a:r>
              <a:rPr lang="ja-JP" altLang="en-US" smtClean="0"/>
              <a:t>立命館大学</a:t>
            </a:r>
            <a:endParaRPr lang="en-US" altLang="ja-JP" smtClean="0"/>
          </a:p>
          <a:p>
            <a:pPr eaLnBrk="1" hangingPunct="1">
              <a:spcBef>
                <a:spcPct val="0"/>
              </a:spcBef>
            </a:pPr>
            <a:r>
              <a:rPr lang="en-US" altLang="ja-JP" smtClean="0"/>
              <a:t>  </a:t>
            </a:r>
            <a:r>
              <a:rPr lang="ja-JP" altLang="en-US" smtClean="0"/>
              <a:t>森　昭太</a:t>
            </a:r>
            <a:endParaRPr lang="en-US" altLang="ja-JP" smtClean="0"/>
          </a:p>
          <a:p>
            <a:pPr eaLnBrk="1" hangingPunct="1"/>
            <a:endParaRPr lang="ja-JP" altLang="ja-JP" smtClean="0"/>
          </a:p>
        </p:txBody>
      </p:sp>
    </p:spTree>
  </p:cSld>
  <p:clrMapOvr>
    <a:masterClrMapping/>
  </p:clrMapOvr>
  <p:transition advTm="7254"/>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2843808" y="1228080"/>
            <a:ext cx="6119812" cy="4969222"/>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13315" name="Picture 6"/>
          <p:cNvPicPr>
            <a:picLocks noChangeAspect="1" noChangeArrowheads="1"/>
          </p:cNvPicPr>
          <p:nvPr/>
        </p:nvPicPr>
        <p:blipFill>
          <a:blip r:embed="rId2" cstate="print"/>
          <a:srcRect/>
          <a:stretch>
            <a:fillRect/>
          </a:stretch>
        </p:blipFill>
        <p:spPr bwMode="auto">
          <a:xfrm>
            <a:off x="2915245" y="2731443"/>
            <a:ext cx="1944688" cy="1644650"/>
          </a:xfrm>
          <a:prstGeom prst="rect">
            <a:avLst/>
          </a:prstGeom>
          <a:noFill/>
          <a:ln w="9525">
            <a:noFill/>
            <a:miter lim="800000"/>
            <a:headEnd/>
            <a:tailEnd/>
          </a:ln>
        </p:spPr>
      </p:pic>
      <p:pic>
        <p:nvPicPr>
          <p:cNvPr id="13316" name="Picture 2"/>
          <p:cNvPicPr>
            <a:picLocks noChangeAspect="1" noChangeArrowheads="1"/>
          </p:cNvPicPr>
          <p:nvPr/>
        </p:nvPicPr>
        <p:blipFill>
          <a:blip r:embed="rId3" cstate="print"/>
          <a:srcRect/>
          <a:stretch>
            <a:fillRect/>
          </a:stretch>
        </p:blipFill>
        <p:spPr bwMode="auto">
          <a:xfrm>
            <a:off x="2915245" y="1301105"/>
            <a:ext cx="1944688" cy="1646238"/>
          </a:xfrm>
          <a:prstGeom prst="rect">
            <a:avLst/>
          </a:prstGeom>
          <a:noFill/>
          <a:ln w="9525">
            <a:noFill/>
            <a:miter lim="800000"/>
            <a:headEnd/>
            <a:tailEnd/>
          </a:ln>
        </p:spPr>
      </p:pic>
      <p:sp>
        <p:nvSpPr>
          <p:cNvPr id="13317" name="タイトル 1"/>
          <p:cNvSpPr>
            <a:spLocks noGrp="1"/>
          </p:cNvSpPr>
          <p:nvPr>
            <p:ph type="title"/>
          </p:nvPr>
        </p:nvSpPr>
        <p:spPr/>
        <p:txBody>
          <a:bodyPr/>
          <a:lstStyle/>
          <a:p>
            <a:r>
              <a:rPr lang="ja-JP" altLang="en-US" dirty="0" smtClean="0">
                <a:solidFill>
                  <a:schemeClr val="bg1"/>
                </a:solidFill>
              </a:rPr>
              <a:t>腕が前に伸びている場合の手領域抽出</a:t>
            </a:r>
          </a:p>
        </p:txBody>
      </p:sp>
      <p:sp>
        <p:nvSpPr>
          <p:cNvPr id="10" name="円/楕円 9"/>
          <p:cNvSpPr/>
          <p:nvPr/>
        </p:nvSpPr>
        <p:spPr>
          <a:xfrm>
            <a:off x="3923308" y="2093268"/>
            <a:ext cx="149225" cy="1397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3" name="円/楕円 12"/>
          <p:cNvSpPr/>
          <p:nvPr/>
        </p:nvSpPr>
        <p:spPr>
          <a:xfrm>
            <a:off x="3923308" y="3522018"/>
            <a:ext cx="179387" cy="16033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3" name="左矢印 22"/>
          <p:cNvSpPr/>
          <p:nvPr/>
        </p:nvSpPr>
        <p:spPr>
          <a:xfrm>
            <a:off x="5182195" y="3041005"/>
            <a:ext cx="1152525" cy="4318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3322" name="テキスト ボックス 25"/>
          <p:cNvSpPr txBox="1">
            <a:spLocks noChangeArrowheads="1"/>
          </p:cNvSpPr>
          <p:nvPr/>
        </p:nvSpPr>
        <p:spPr bwMode="auto">
          <a:xfrm>
            <a:off x="6803033" y="4036368"/>
            <a:ext cx="2016125" cy="708025"/>
          </a:xfrm>
          <a:prstGeom prst="rect">
            <a:avLst/>
          </a:prstGeom>
          <a:noFill/>
          <a:ln w="9525">
            <a:noFill/>
            <a:miter lim="800000"/>
            <a:headEnd/>
            <a:tailEnd/>
          </a:ln>
        </p:spPr>
        <p:txBody>
          <a:bodyPr>
            <a:spAutoFit/>
          </a:bodyPr>
          <a:lstStyle/>
          <a:p>
            <a:r>
              <a:rPr lang="ja-JP" altLang="en-US" sz="2000"/>
              <a:t>抽出した領域の重心を求める</a:t>
            </a:r>
          </a:p>
        </p:txBody>
      </p:sp>
      <p:sp>
        <p:nvSpPr>
          <p:cNvPr id="13323" name="テキスト ボックス 27"/>
          <p:cNvSpPr txBox="1">
            <a:spLocks noChangeArrowheads="1"/>
          </p:cNvSpPr>
          <p:nvPr/>
        </p:nvSpPr>
        <p:spPr bwMode="auto">
          <a:xfrm>
            <a:off x="2915394" y="4325094"/>
            <a:ext cx="2016125" cy="1631216"/>
          </a:xfrm>
          <a:prstGeom prst="rect">
            <a:avLst/>
          </a:prstGeom>
          <a:noFill/>
          <a:ln w="9525">
            <a:noFill/>
            <a:miter lim="800000"/>
            <a:headEnd/>
            <a:tailEnd/>
          </a:ln>
        </p:spPr>
        <p:txBody>
          <a:bodyPr>
            <a:spAutoFit/>
          </a:bodyPr>
          <a:lstStyle/>
          <a:p>
            <a:r>
              <a:rPr lang="ja-JP" altLang="en-US" sz="2000" dirty="0"/>
              <a:t>一定</a:t>
            </a:r>
            <a:r>
              <a:rPr lang="ja-JP" altLang="en-US" sz="2000" dirty="0" smtClean="0"/>
              <a:t>の範囲内で一番手前にある画素に隣接する距離値が類似の画素をマージ</a:t>
            </a:r>
            <a:endParaRPr lang="en-US" altLang="ja-JP" sz="2000" dirty="0"/>
          </a:p>
        </p:txBody>
      </p:sp>
      <p:sp>
        <p:nvSpPr>
          <p:cNvPr id="13324" name="テキスト ボックス 16"/>
          <p:cNvSpPr txBox="1">
            <a:spLocks noChangeArrowheads="1"/>
          </p:cNvSpPr>
          <p:nvPr/>
        </p:nvSpPr>
        <p:spPr bwMode="auto">
          <a:xfrm>
            <a:off x="3203426" y="5909270"/>
            <a:ext cx="5472113" cy="400050"/>
          </a:xfrm>
          <a:prstGeom prst="rect">
            <a:avLst/>
          </a:prstGeom>
          <a:solidFill>
            <a:schemeClr val="bg1"/>
          </a:solidFill>
          <a:ln w="9525">
            <a:solidFill>
              <a:srgbClr val="0070C0"/>
            </a:solidFill>
            <a:miter lim="800000"/>
            <a:headEnd/>
            <a:tailEnd/>
          </a:ln>
        </p:spPr>
        <p:txBody>
          <a:bodyPr>
            <a:spAutoFit/>
          </a:bodyPr>
          <a:lstStyle/>
          <a:p>
            <a:r>
              <a:rPr lang="ja-JP" altLang="en-US" sz="2000" dirty="0"/>
              <a:t>重心が変動しなくなるか上限の回数まで繰り返す</a:t>
            </a:r>
          </a:p>
        </p:txBody>
      </p:sp>
      <p:sp>
        <p:nvSpPr>
          <p:cNvPr id="25" name="左矢印 24"/>
          <p:cNvSpPr/>
          <p:nvPr/>
        </p:nvSpPr>
        <p:spPr>
          <a:xfrm rot="10800000">
            <a:off x="5220295" y="2596505"/>
            <a:ext cx="1152525" cy="4318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pic>
        <p:nvPicPr>
          <p:cNvPr id="13331" name="Picture 19"/>
          <p:cNvPicPr>
            <a:picLocks noChangeAspect="1" noChangeArrowheads="1"/>
          </p:cNvPicPr>
          <p:nvPr/>
        </p:nvPicPr>
        <p:blipFill>
          <a:blip r:embed="rId4" cstate="print"/>
          <a:srcRect/>
          <a:stretch>
            <a:fillRect/>
          </a:stretch>
        </p:blipFill>
        <p:spPr bwMode="auto">
          <a:xfrm>
            <a:off x="6659810" y="1772816"/>
            <a:ext cx="2051720" cy="2146415"/>
          </a:xfrm>
          <a:prstGeom prst="rect">
            <a:avLst/>
          </a:prstGeom>
          <a:noFill/>
          <a:ln w="9525">
            <a:noFill/>
            <a:miter lim="800000"/>
            <a:headEnd/>
            <a:tailEnd/>
          </a:ln>
        </p:spPr>
      </p:pic>
      <p:pic>
        <p:nvPicPr>
          <p:cNvPr id="16" name="Picture 8"/>
          <p:cNvPicPr>
            <a:picLocks noChangeAspect="1" noChangeArrowheads="1"/>
          </p:cNvPicPr>
          <p:nvPr/>
        </p:nvPicPr>
        <p:blipFill>
          <a:blip r:embed="rId5" cstate="print"/>
          <a:srcRect/>
          <a:stretch>
            <a:fillRect/>
          </a:stretch>
        </p:blipFill>
        <p:spPr bwMode="auto">
          <a:xfrm>
            <a:off x="179388" y="3500438"/>
            <a:ext cx="2519362" cy="2030412"/>
          </a:xfrm>
          <a:prstGeom prst="rect">
            <a:avLst/>
          </a:prstGeom>
          <a:noFill/>
          <a:ln w="9525">
            <a:noFill/>
            <a:miter lim="800000"/>
            <a:headEnd/>
            <a:tailEnd/>
          </a:ln>
        </p:spPr>
      </p:pic>
      <p:pic>
        <p:nvPicPr>
          <p:cNvPr id="17" name="Picture 7"/>
          <p:cNvPicPr>
            <a:picLocks noChangeAspect="1" noChangeArrowheads="1"/>
          </p:cNvPicPr>
          <p:nvPr/>
        </p:nvPicPr>
        <p:blipFill>
          <a:blip r:embed="rId6" cstate="print"/>
          <a:srcRect/>
          <a:stretch>
            <a:fillRect/>
          </a:stretch>
        </p:blipFill>
        <p:spPr bwMode="auto">
          <a:xfrm>
            <a:off x="179388" y="1412875"/>
            <a:ext cx="2520950" cy="2030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タイトル 1"/>
          <p:cNvSpPr>
            <a:spLocks noGrp="1"/>
          </p:cNvSpPr>
          <p:nvPr>
            <p:ph type="title"/>
          </p:nvPr>
        </p:nvSpPr>
        <p:spPr/>
        <p:txBody>
          <a:bodyPr/>
          <a:lstStyle/>
          <a:p>
            <a:r>
              <a:rPr lang="ja-JP" altLang="en-US" smtClean="0">
                <a:solidFill>
                  <a:schemeClr val="bg1"/>
                </a:solidFill>
              </a:rPr>
              <a:t>腕が前に伸びている場合の手領域抽出</a:t>
            </a:r>
          </a:p>
        </p:txBody>
      </p:sp>
      <p:pic>
        <p:nvPicPr>
          <p:cNvPr id="13327" name="Picture 8"/>
          <p:cNvPicPr>
            <a:picLocks noChangeAspect="1" noChangeArrowheads="1"/>
          </p:cNvPicPr>
          <p:nvPr/>
        </p:nvPicPr>
        <p:blipFill>
          <a:blip r:embed="rId2" cstate="print"/>
          <a:srcRect/>
          <a:stretch>
            <a:fillRect/>
          </a:stretch>
        </p:blipFill>
        <p:spPr bwMode="auto">
          <a:xfrm>
            <a:off x="179388" y="3500438"/>
            <a:ext cx="2519362" cy="2030412"/>
          </a:xfrm>
          <a:prstGeom prst="rect">
            <a:avLst/>
          </a:prstGeom>
          <a:noFill/>
          <a:ln w="9525">
            <a:noFill/>
            <a:miter lim="800000"/>
            <a:headEnd/>
            <a:tailEnd/>
          </a:ln>
        </p:spPr>
      </p:pic>
      <p:pic>
        <p:nvPicPr>
          <p:cNvPr id="13328" name="Picture 7"/>
          <p:cNvPicPr>
            <a:picLocks noChangeAspect="1" noChangeArrowheads="1"/>
          </p:cNvPicPr>
          <p:nvPr/>
        </p:nvPicPr>
        <p:blipFill>
          <a:blip r:embed="rId3" cstate="print"/>
          <a:srcRect/>
          <a:stretch>
            <a:fillRect/>
          </a:stretch>
        </p:blipFill>
        <p:spPr bwMode="auto">
          <a:xfrm>
            <a:off x="179388" y="1412875"/>
            <a:ext cx="2520950" cy="2030413"/>
          </a:xfrm>
          <a:prstGeom prst="rect">
            <a:avLst/>
          </a:prstGeom>
          <a:noFill/>
          <a:ln w="9525">
            <a:noFill/>
            <a:miter lim="800000"/>
            <a:headEnd/>
            <a:tailEnd/>
          </a:ln>
        </p:spPr>
      </p:pic>
      <p:sp>
        <p:nvSpPr>
          <p:cNvPr id="17" name="正方形/長方形 16"/>
          <p:cNvSpPr/>
          <p:nvPr/>
        </p:nvSpPr>
        <p:spPr>
          <a:xfrm>
            <a:off x="2843808" y="1228080"/>
            <a:ext cx="6119812" cy="4969222"/>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18" name="Picture 6"/>
          <p:cNvPicPr>
            <a:picLocks noChangeAspect="1" noChangeArrowheads="1"/>
          </p:cNvPicPr>
          <p:nvPr/>
        </p:nvPicPr>
        <p:blipFill>
          <a:blip r:embed="rId4" cstate="print"/>
          <a:srcRect/>
          <a:stretch>
            <a:fillRect/>
          </a:stretch>
        </p:blipFill>
        <p:spPr bwMode="auto">
          <a:xfrm>
            <a:off x="2915245" y="2731443"/>
            <a:ext cx="1944688" cy="1644650"/>
          </a:xfrm>
          <a:prstGeom prst="rect">
            <a:avLst/>
          </a:prstGeom>
          <a:noFill/>
          <a:ln w="9525">
            <a:noFill/>
            <a:miter lim="800000"/>
            <a:headEnd/>
            <a:tailEnd/>
          </a:ln>
        </p:spPr>
      </p:pic>
      <p:pic>
        <p:nvPicPr>
          <p:cNvPr id="19" name="Picture 2"/>
          <p:cNvPicPr>
            <a:picLocks noChangeAspect="1" noChangeArrowheads="1"/>
          </p:cNvPicPr>
          <p:nvPr/>
        </p:nvPicPr>
        <p:blipFill>
          <a:blip r:embed="rId5" cstate="print"/>
          <a:srcRect/>
          <a:stretch>
            <a:fillRect/>
          </a:stretch>
        </p:blipFill>
        <p:spPr bwMode="auto">
          <a:xfrm>
            <a:off x="2915245" y="1301105"/>
            <a:ext cx="1944688" cy="1646238"/>
          </a:xfrm>
          <a:prstGeom prst="rect">
            <a:avLst/>
          </a:prstGeom>
          <a:noFill/>
          <a:ln w="9525">
            <a:noFill/>
            <a:miter lim="800000"/>
            <a:headEnd/>
            <a:tailEnd/>
          </a:ln>
        </p:spPr>
      </p:pic>
      <p:sp>
        <p:nvSpPr>
          <p:cNvPr id="20" name="円/楕円 19"/>
          <p:cNvSpPr/>
          <p:nvPr/>
        </p:nvSpPr>
        <p:spPr>
          <a:xfrm>
            <a:off x="3923308" y="2093268"/>
            <a:ext cx="149225" cy="1397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1" name="円/楕円 20"/>
          <p:cNvSpPr/>
          <p:nvPr/>
        </p:nvSpPr>
        <p:spPr>
          <a:xfrm>
            <a:off x="3923308" y="3522018"/>
            <a:ext cx="179387" cy="16033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2" name="左矢印 21"/>
          <p:cNvSpPr/>
          <p:nvPr/>
        </p:nvSpPr>
        <p:spPr>
          <a:xfrm>
            <a:off x="5182195" y="3041005"/>
            <a:ext cx="1152525" cy="4318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6" name="テキスト ボックス 25"/>
          <p:cNvSpPr txBox="1">
            <a:spLocks noChangeArrowheads="1"/>
          </p:cNvSpPr>
          <p:nvPr/>
        </p:nvSpPr>
        <p:spPr bwMode="auto">
          <a:xfrm>
            <a:off x="6803033" y="4036368"/>
            <a:ext cx="2016125" cy="708025"/>
          </a:xfrm>
          <a:prstGeom prst="rect">
            <a:avLst/>
          </a:prstGeom>
          <a:noFill/>
          <a:ln w="9525">
            <a:noFill/>
            <a:miter lim="800000"/>
            <a:headEnd/>
            <a:tailEnd/>
          </a:ln>
        </p:spPr>
        <p:txBody>
          <a:bodyPr>
            <a:spAutoFit/>
          </a:bodyPr>
          <a:lstStyle/>
          <a:p>
            <a:r>
              <a:rPr lang="ja-JP" altLang="en-US" sz="2000"/>
              <a:t>抽出した領域の重心を求める</a:t>
            </a:r>
          </a:p>
        </p:txBody>
      </p:sp>
      <p:sp>
        <p:nvSpPr>
          <p:cNvPr id="27" name="テキスト ボックス 27"/>
          <p:cNvSpPr txBox="1">
            <a:spLocks noChangeArrowheads="1"/>
          </p:cNvSpPr>
          <p:nvPr/>
        </p:nvSpPr>
        <p:spPr bwMode="auto">
          <a:xfrm>
            <a:off x="2915394" y="4325094"/>
            <a:ext cx="2016125" cy="1631216"/>
          </a:xfrm>
          <a:prstGeom prst="rect">
            <a:avLst/>
          </a:prstGeom>
          <a:noFill/>
          <a:ln w="9525">
            <a:noFill/>
            <a:miter lim="800000"/>
            <a:headEnd/>
            <a:tailEnd/>
          </a:ln>
        </p:spPr>
        <p:txBody>
          <a:bodyPr>
            <a:spAutoFit/>
          </a:bodyPr>
          <a:lstStyle/>
          <a:p>
            <a:r>
              <a:rPr lang="ja-JP" altLang="en-US" sz="2000" dirty="0"/>
              <a:t>一定</a:t>
            </a:r>
            <a:r>
              <a:rPr lang="ja-JP" altLang="en-US" sz="2000" dirty="0" smtClean="0"/>
              <a:t>の範囲内で一番手前にある画素に隣接する距離値が類似の画素をマージ</a:t>
            </a:r>
            <a:endParaRPr lang="en-US" altLang="ja-JP" sz="2000" dirty="0"/>
          </a:p>
        </p:txBody>
      </p:sp>
      <p:sp>
        <p:nvSpPr>
          <p:cNvPr id="28" name="テキスト ボックス 16"/>
          <p:cNvSpPr txBox="1">
            <a:spLocks noChangeArrowheads="1"/>
          </p:cNvSpPr>
          <p:nvPr/>
        </p:nvSpPr>
        <p:spPr bwMode="auto">
          <a:xfrm>
            <a:off x="3203426" y="5909270"/>
            <a:ext cx="5472113" cy="400050"/>
          </a:xfrm>
          <a:prstGeom prst="rect">
            <a:avLst/>
          </a:prstGeom>
          <a:solidFill>
            <a:schemeClr val="bg1"/>
          </a:solidFill>
          <a:ln w="9525">
            <a:solidFill>
              <a:srgbClr val="0070C0"/>
            </a:solidFill>
            <a:miter lim="800000"/>
            <a:headEnd/>
            <a:tailEnd/>
          </a:ln>
        </p:spPr>
        <p:txBody>
          <a:bodyPr>
            <a:spAutoFit/>
          </a:bodyPr>
          <a:lstStyle/>
          <a:p>
            <a:r>
              <a:rPr lang="ja-JP" altLang="en-US" sz="2000" dirty="0"/>
              <a:t>重心が変動しなくなるか上限の回数まで繰り返す</a:t>
            </a:r>
          </a:p>
        </p:txBody>
      </p:sp>
      <p:sp>
        <p:nvSpPr>
          <p:cNvPr id="29" name="左矢印 28"/>
          <p:cNvSpPr/>
          <p:nvPr/>
        </p:nvSpPr>
        <p:spPr>
          <a:xfrm rot="10800000">
            <a:off x="5220295" y="2596505"/>
            <a:ext cx="1152525" cy="4318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pic>
        <p:nvPicPr>
          <p:cNvPr id="13332" name="Picture 20"/>
          <p:cNvPicPr>
            <a:picLocks noChangeAspect="1" noChangeArrowheads="1"/>
          </p:cNvPicPr>
          <p:nvPr/>
        </p:nvPicPr>
        <p:blipFill>
          <a:blip r:embed="rId6" cstate="print"/>
          <a:srcRect/>
          <a:stretch>
            <a:fillRect/>
          </a:stretch>
        </p:blipFill>
        <p:spPr bwMode="auto">
          <a:xfrm>
            <a:off x="6660232" y="1772816"/>
            <a:ext cx="2051720" cy="21464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タイトル 1"/>
          <p:cNvSpPr>
            <a:spLocks noGrp="1"/>
          </p:cNvSpPr>
          <p:nvPr>
            <p:ph type="title"/>
          </p:nvPr>
        </p:nvSpPr>
        <p:spPr/>
        <p:txBody>
          <a:bodyPr/>
          <a:lstStyle/>
          <a:p>
            <a:r>
              <a:rPr lang="ja-JP" altLang="en-US" smtClean="0">
                <a:solidFill>
                  <a:schemeClr val="bg1"/>
                </a:solidFill>
              </a:rPr>
              <a:t>腕が前に伸びている場合の手領域抽出</a:t>
            </a:r>
          </a:p>
        </p:txBody>
      </p:sp>
      <p:sp>
        <p:nvSpPr>
          <p:cNvPr id="13326" name="テキスト ボックス 29"/>
          <p:cNvSpPr txBox="1">
            <a:spLocks noChangeArrowheads="1"/>
          </p:cNvSpPr>
          <p:nvPr/>
        </p:nvSpPr>
        <p:spPr bwMode="auto">
          <a:xfrm>
            <a:off x="6012160" y="5373216"/>
            <a:ext cx="1150937" cy="461962"/>
          </a:xfrm>
          <a:prstGeom prst="rect">
            <a:avLst/>
          </a:prstGeom>
          <a:solidFill>
            <a:schemeClr val="bg1"/>
          </a:solidFill>
          <a:ln w="19050">
            <a:solidFill>
              <a:srgbClr val="00B050"/>
            </a:solidFill>
            <a:miter lim="800000"/>
            <a:headEnd/>
            <a:tailEnd/>
          </a:ln>
        </p:spPr>
        <p:txBody>
          <a:bodyPr>
            <a:spAutoFit/>
          </a:bodyPr>
          <a:lstStyle/>
          <a:p>
            <a:r>
              <a:rPr lang="ja-JP" altLang="en-US" sz="2400">
                <a:solidFill>
                  <a:srgbClr val="00B050"/>
                </a:solidFill>
              </a:rPr>
              <a:t>手領域</a:t>
            </a:r>
          </a:p>
        </p:txBody>
      </p:sp>
      <p:pic>
        <p:nvPicPr>
          <p:cNvPr id="13327" name="Picture 8"/>
          <p:cNvPicPr>
            <a:picLocks noChangeAspect="1" noChangeArrowheads="1"/>
          </p:cNvPicPr>
          <p:nvPr/>
        </p:nvPicPr>
        <p:blipFill>
          <a:blip r:embed="rId2" cstate="print"/>
          <a:srcRect/>
          <a:stretch>
            <a:fillRect/>
          </a:stretch>
        </p:blipFill>
        <p:spPr bwMode="auto">
          <a:xfrm>
            <a:off x="179388" y="3500438"/>
            <a:ext cx="2519362" cy="2030412"/>
          </a:xfrm>
          <a:prstGeom prst="rect">
            <a:avLst/>
          </a:prstGeom>
          <a:noFill/>
          <a:ln w="9525">
            <a:noFill/>
            <a:miter lim="800000"/>
            <a:headEnd/>
            <a:tailEnd/>
          </a:ln>
        </p:spPr>
      </p:pic>
      <p:pic>
        <p:nvPicPr>
          <p:cNvPr id="13328" name="Picture 7"/>
          <p:cNvPicPr>
            <a:picLocks noChangeAspect="1" noChangeArrowheads="1"/>
          </p:cNvPicPr>
          <p:nvPr/>
        </p:nvPicPr>
        <p:blipFill>
          <a:blip r:embed="rId3" cstate="print"/>
          <a:srcRect/>
          <a:stretch>
            <a:fillRect/>
          </a:stretch>
        </p:blipFill>
        <p:spPr bwMode="auto">
          <a:xfrm>
            <a:off x="179388" y="1412875"/>
            <a:ext cx="2520950" cy="2030413"/>
          </a:xfrm>
          <a:prstGeom prst="rect">
            <a:avLst/>
          </a:prstGeom>
          <a:noFill/>
          <a:ln w="9525">
            <a:noFill/>
            <a:miter lim="800000"/>
            <a:headEnd/>
            <a:tailEnd/>
          </a:ln>
        </p:spPr>
      </p:pic>
      <p:sp>
        <p:nvSpPr>
          <p:cNvPr id="27" name="左矢印 26"/>
          <p:cNvSpPr/>
          <p:nvPr/>
        </p:nvSpPr>
        <p:spPr>
          <a:xfrm rot="16200000">
            <a:off x="5076031" y="5158582"/>
            <a:ext cx="433387" cy="4318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2" name="正方形/長方形 21"/>
          <p:cNvSpPr/>
          <p:nvPr/>
        </p:nvSpPr>
        <p:spPr>
          <a:xfrm>
            <a:off x="2843808" y="1228080"/>
            <a:ext cx="6119812" cy="4969222"/>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26" name="Picture 6"/>
          <p:cNvPicPr>
            <a:picLocks noChangeAspect="1" noChangeArrowheads="1"/>
          </p:cNvPicPr>
          <p:nvPr/>
        </p:nvPicPr>
        <p:blipFill>
          <a:blip r:embed="rId4" cstate="print"/>
          <a:srcRect/>
          <a:stretch>
            <a:fillRect/>
          </a:stretch>
        </p:blipFill>
        <p:spPr bwMode="auto">
          <a:xfrm>
            <a:off x="2915245" y="2731443"/>
            <a:ext cx="1944688" cy="1644650"/>
          </a:xfrm>
          <a:prstGeom prst="rect">
            <a:avLst/>
          </a:prstGeom>
          <a:noFill/>
          <a:ln w="9525">
            <a:noFill/>
            <a:miter lim="800000"/>
            <a:headEnd/>
            <a:tailEnd/>
          </a:ln>
        </p:spPr>
      </p:pic>
      <p:pic>
        <p:nvPicPr>
          <p:cNvPr id="28" name="Picture 2"/>
          <p:cNvPicPr>
            <a:picLocks noChangeAspect="1" noChangeArrowheads="1"/>
          </p:cNvPicPr>
          <p:nvPr/>
        </p:nvPicPr>
        <p:blipFill>
          <a:blip r:embed="rId5" cstate="print"/>
          <a:srcRect/>
          <a:stretch>
            <a:fillRect/>
          </a:stretch>
        </p:blipFill>
        <p:spPr bwMode="auto">
          <a:xfrm>
            <a:off x="2915245" y="1301105"/>
            <a:ext cx="1944688" cy="1646238"/>
          </a:xfrm>
          <a:prstGeom prst="rect">
            <a:avLst/>
          </a:prstGeom>
          <a:noFill/>
          <a:ln w="9525">
            <a:noFill/>
            <a:miter lim="800000"/>
            <a:headEnd/>
            <a:tailEnd/>
          </a:ln>
        </p:spPr>
      </p:pic>
      <p:sp>
        <p:nvSpPr>
          <p:cNvPr id="29" name="円/楕円 28"/>
          <p:cNvSpPr/>
          <p:nvPr/>
        </p:nvSpPr>
        <p:spPr>
          <a:xfrm>
            <a:off x="3923308" y="2093268"/>
            <a:ext cx="149225" cy="1397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30" name="円/楕円 29"/>
          <p:cNvSpPr/>
          <p:nvPr/>
        </p:nvSpPr>
        <p:spPr>
          <a:xfrm>
            <a:off x="3923308" y="3522018"/>
            <a:ext cx="179387" cy="16033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31" name="左矢印 30"/>
          <p:cNvSpPr/>
          <p:nvPr/>
        </p:nvSpPr>
        <p:spPr>
          <a:xfrm>
            <a:off x="5182195" y="3041005"/>
            <a:ext cx="1152525" cy="4318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32" name="テキスト ボックス 25"/>
          <p:cNvSpPr txBox="1">
            <a:spLocks noChangeArrowheads="1"/>
          </p:cNvSpPr>
          <p:nvPr/>
        </p:nvSpPr>
        <p:spPr bwMode="auto">
          <a:xfrm>
            <a:off x="6803033" y="4036368"/>
            <a:ext cx="2016125" cy="707886"/>
          </a:xfrm>
          <a:prstGeom prst="rect">
            <a:avLst/>
          </a:prstGeom>
          <a:noFill/>
          <a:ln w="9525">
            <a:noFill/>
            <a:miter lim="800000"/>
            <a:headEnd/>
            <a:tailEnd/>
          </a:ln>
        </p:spPr>
        <p:txBody>
          <a:bodyPr>
            <a:spAutoFit/>
          </a:bodyPr>
          <a:lstStyle/>
          <a:p>
            <a:r>
              <a:rPr lang="ja-JP" altLang="en-US" sz="2000" dirty="0" smtClean="0"/>
              <a:t>手領域として決定する</a:t>
            </a:r>
            <a:endParaRPr lang="ja-JP" altLang="en-US" sz="2000" dirty="0"/>
          </a:p>
        </p:txBody>
      </p:sp>
      <p:sp>
        <p:nvSpPr>
          <p:cNvPr id="33" name="テキスト ボックス 27"/>
          <p:cNvSpPr txBox="1">
            <a:spLocks noChangeArrowheads="1"/>
          </p:cNvSpPr>
          <p:nvPr/>
        </p:nvSpPr>
        <p:spPr bwMode="auto">
          <a:xfrm>
            <a:off x="2915394" y="4325094"/>
            <a:ext cx="2016125" cy="1631216"/>
          </a:xfrm>
          <a:prstGeom prst="rect">
            <a:avLst/>
          </a:prstGeom>
          <a:noFill/>
          <a:ln w="9525">
            <a:noFill/>
            <a:miter lim="800000"/>
            <a:headEnd/>
            <a:tailEnd/>
          </a:ln>
        </p:spPr>
        <p:txBody>
          <a:bodyPr>
            <a:spAutoFit/>
          </a:bodyPr>
          <a:lstStyle/>
          <a:p>
            <a:r>
              <a:rPr lang="ja-JP" altLang="en-US" sz="2000" dirty="0"/>
              <a:t>一定</a:t>
            </a:r>
            <a:r>
              <a:rPr lang="ja-JP" altLang="en-US" sz="2000" dirty="0" smtClean="0"/>
              <a:t>の範囲内で一番手前にある画素に隣接する距離値が類似の画素をマージ</a:t>
            </a:r>
            <a:endParaRPr lang="en-US" altLang="ja-JP" sz="2000" dirty="0"/>
          </a:p>
        </p:txBody>
      </p:sp>
      <p:sp>
        <p:nvSpPr>
          <p:cNvPr id="34" name="テキスト ボックス 16"/>
          <p:cNvSpPr txBox="1">
            <a:spLocks noChangeArrowheads="1"/>
          </p:cNvSpPr>
          <p:nvPr/>
        </p:nvSpPr>
        <p:spPr bwMode="auto">
          <a:xfrm>
            <a:off x="3203426" y="5909270"/>
            <a:ext cx="5472113" cy="400050"/>
          </a:xfrm>
          <a:prstGeom prst="rect">
            <a:avLst/>
          </a:prstGeom>
          <a:solidFill>
            <a:schemeClr val="bg1"/>
          </a:solidFill>
          <a:ln w="9525">
            <a:solidFill>
              <a:srgbClr val="0070C0"/>
            </a:solidFill>
            <a:miter lim="800000"/>
            <a:headEnd/>
            <a:tailEnd/>
          </a:ln>
        </p:spPr>
        <p:txBody>
          <a:bodyPr>
            <a:spAutoFit/>
          </a:bodyPr>
          <a:lstStyle/>
          <a:p>
            <a:r>
              <a:rPr lang="ja-JP" altLang="en-US" sz="2000" dirty="0"/>
              <a:t>重心が変動しなくなるか上限の回数まで繰り返す</a:t>
            </a:r>
          </a:p>
        </p:txBody>
      </p:sp>
      <p:sp>
        <p:nvSpPr>
          <p:cNvPr id="35" name="左矢印 34"/>
          <p:cNvSpPr/>
          <p:nvPr/>
        </p:nvSpPr>
        <p:spPr>
          <a:xfrm rot="10800000">
            <a:off x="5220295" y="2596505"/>
            <a:ext cx="1152525" cy="4318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pic>
        <p:nvPicPr>
          <p:cNvPr id="13333" name="Picture 21"/>
          <p:cNvPicPr>
            <a:picLocks noChangeAspect="1" noChangeArrowheads="1"/>
          </p:cNvPicPr>
          <p:nvPr/>
        </p:nvPicPr>
        <p:blipFill>
          <a:blip r:embed="rId6" cstate="print"/>
          <a:srcRect/>
          <a:stretch>
            <a:fillRect/>
          </a:stretch>
        </p:blipFill>
        <p:spPr bwMode="auto">
          <a:xfrm>
            <a:off x="6660232" y="1772816"/>
            <a:ext cx="2051720" cy="2146415"/>
          </a:xfrm>
          <a:prstGeom prst="rect">
            <a:avLst/>
          </a:prstGeom>
          <a:noFill/>
          <a:ln w="9525">
            <a:noFill/>
            <a:miter lim="800000"/>
            <a:headEnd/>
            <a:tailEnd/>
          </a:ln>
        </p:spPr>
      </p:pic>
      <p:sp>
        <p:nvSpPr>
          <p:cNvPr id="37" name="テキスト ボックス 21"/>
          <p:cNvSpPr txBox="1">
            <a:spLocks noChangeArrowheads="1"/>
          </p:cNvSpPr>
          <p:nvPr/>
        </p:nvSpPr>
        <p:spPr bwMode="auto">
          <a:xfrm>
            <a:off x="7740352" y="1484784"/>
            <a:ext cx="1152525" cy="461963"/>
          </a:xfrm>
          <a:prstGeom prst="rect">
            <a:avLst/>
          </a:prstGeom>
          <a:solidFill>
            <a:schemeClr val="bg1"/>
          </a:solidFill>
          <a:ln w="9525">
            <a:solidFill>
              <a:srgbClr val="00B050"/>
            </a:solidFill>
            <a:miter lim="800000"/>
            <a:headEnd/>
            <a:tailEnd/>
          </a:ln>
        </p:spPr>
        <p:txBody>
          <a:bodyPr>
            <a:spAutoFit/>
          </a:bodyPr>
          <a:lstStyle/>
          <a:p>
            <a:pPr algn="ctr"/>
            <a:r>
              <a:rPr lang="ja-JP" altLang="en-US" sz="2400">
                <a:solidFill>
                  <a:srgbClr val="00B050"/>
                </a:solidFill>
              </a:rPr>
              <a:t>手領域</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5076825" y="4221163"/>
            <a:ext cx="2951163" cy="2447925"/>
          </a:xfrm>
          <a:prstGeom prst="rect">
            <a:avLst/>
          </a:prstGeom>
          <a:solidFill>
            <a:srgbClr val="FF0000">
              <a:alpha val="5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339" name="タイトル 1"/>
          <p:cNvSpPr>
            <a:spLocks noGrp="1"/>
          </p:cNvSpPr>
          <p:nvPr>
            <p:ph type="title"/>
          </p:nvPr>
        </p:nvSpPr>
        <p:spPr/>
        <p:txBody>
          <a:bodyPr/>
          <a:lstStyle/>
          <a:p>
            <a:r>
              <a:rPr lang="ja-JP" altLang="en-US" dirty="0" smtClean="0">
                <a:solidFill>
                  <a:schemeClr val="bg1"/>
                </a:solidFill>
              </a:rPr>
              <a:t>腕が前に伸びていない場合の顔・手領域抽出</a:t>
            </a:r>
            <a:endParaRPr lang="ja-JP" altLang="en-US" dirty="0" smtClean="0"/>
          </a:p>
        </p:txBody>
      </p:sp>
      <p:pic>
        <p:nvPicPr>
          <p:cNvPr id="14340" name="Picture 2"/>
          <p:cNvPicPr>
            <a:picLocks noChangeAspect="1" noChangeArrowheads="1"/>
          </p:cNvPicPr>
          <p:nvPr/>
        </p:nvPicPr>
        <p:blipFill>
          <a:blip r:embed="rId2" cstate="print"/>
          <a:srcRect/>
          <a:stretch>
            <a:fillRect/>
          </a:stretch>
        </p:blipFill>
        <p:spPr bwMode="auto">
          <a:xfrm>
            <a:off x="827088" y="4076700"/>
            <a:ext cx="2808287" cy="2332038"/>
          </a:xfrm>
          <a:prstGeom prst="rect">
            <a:avLst/>
          </a:prstGeom>
          <a:noFill/>
          <a:ln w="9525">
            <a:noFill/>
            <a:miter lim="800000"/>
            <a:headEnd/>
            <a:tailEnd/>
          </a:ln>
        </p:spPr>
      </p:pic>
      <p:pic>
        <p:nvPicPr>
          <p:cNvPr id="14341" name="Picture 2"/>
          <p:cNvPicPr>
            <a:picLocks noChangeAspect="1" noChangeArrowheads="1"/>
          </p:cNvPicPr>
          <p:nvPr/>
        </p:nvPicPr>
        <p:blipFill>
          <a:blip r:embed="rId3" cstate="print"/>
          <a:srcRect/>
          <a:stretch>
            <a:fillRect/>
          </a:stretch>
        </p:blipFill>
        <p:spPr bwMode="auto">
          <a:xfrm>
            <a:off x="539750" y="981075"/>
            <a:ext cx="3314700" cy="2752725"/>
          </a:xfrm>
          <a:prstGeom prst="rect">
            <a:avLst/>
          </a:prstGeom>
          <a:noFill/>
          <a:ln w="9525">
            <a:noFill/>
            <a:miter lim="800000"/>
            <a:headEnd/>
            <a:tailEnd/>
          </a:ln>
        </p:spPr>
      </p:pic>
      <p:cxnSp>
        <p:nvCxnSpPr>
          <p:cNvPr id="22" name="直線矢印コネクタ 21"/>
          <p:cNvCxnSpPr/>
          <p:nvPr/>
        </p:nvCxnSpPr>
        <p:spPr>
          <a:xfrm>
            <a:off x="1763713" y="2924175"/>
            <a:ext cx="720725" cy="720725"/>
          </a:xfrm>
          <a:prstGeom prst="straightConnector1">
            <a:avLst/>
          </a:prstGeom>
          <a:ln w="3175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343" name="テキスト ボックス 21"/>
          <p:cNvSpPr txBox="1">
            <a:spLocks noChangeArrowheads="1"/>
          </p:cNvSpPr>
          <p:nvPr/>
        </p:nvSpPr>
        <p:spPr bwMode="auto">
          <a:xfrm>
            <a:off x="971550" y="3429000"/>
            <a:ext cx="1152525" cy="461963"/>
          </a:xfrm>
          <a:prstGeom prst="rect">
            <a:avLst/>
          </a:prstGeom>
          <a:solidFill>
            <a:schemeClr val="bg1"/>
          </a:solidFill>
          <a:ln w="9525">
            <a:solidFill>
              <a:srgbClr val="00B050"/>
            </a:solidFill>
            <a:miter lim="800000"/>
            <a:headEnd/>
            <a:tailEnd/>
          </a:ln>
        </p:spPr>
        <p:txBody>
          <a:bodyPr>
            <a:spAutoFit/>
          </a:bodyPr>
          <a:lstStyle/>
          <a:p>
            <a:pPr algn="ctr"/>
            <a:r>
              <a:rPr lang="ja-JP" altLang="en-US" sz="2400">
                <a:solidFill>
                  <a:srgbClr val="00B050"/>
                </a:solidFill>
              </a:rPr>
              <a:t>手領域</a:t>
            </a:r>
          </a:p>
        </p:txBody>
      </p:sp>
      <p:pic>
        <p:nvPicPr>
          <p:cNvPr id="14344" name="Picture 13"/>
          <p:cNvPicPr>
            <a:picLocks noChangeAspect="1" noChangeArrowheads="1"/>
          </p:cNvPicPr>
          <p:nvPr/>
        </p:nvPicPr>
        <p:blipFill>
          <a:blip r:embed="rId4" cstate="print"/>
          <a:srcRect/>
          <a:stretch>
            <a:fillRect/>
          </a:stretch>
        </p:blipFill>
        <p:spPr bwMode="auto">
          <a:xfrm>
            <a:off x="5292725" y="4437063"/>
            <a:ext cx="2513013" cy="2082800"/>
          </a:xfrm>
          <a:prstGeom prst="rect">
            <a:avLst/>
          </a:prstGeom>
          <a:noFill/>
          <a:ln w="9525">
            <a:noFill/>
            <a:miter lim="800000"/>
            <a:headEnd/>
            <a:tailEnd/>
          </a:ln>
        </p:spPr>
      </p:pic>
      <p:sp>
        <p:nvSpPr>
          <p:cNvPr id="14345" name="正方形/長方形 14"/>
          <p:cNvSpPr>
            <a:spLocks noChangeArrowheads="1"/>
          </p:cNvSpPr>
          <p:nvPr/>
        </p:nvSpPr>
        <p:spPr bwMode="auto">
          <a:xfrm>
            <a:off x="3851275" y="4005263"/>
            <a:ext cx="5713424" cy="461665"/>
          </a:xfrm>
          <a:prstGeom prst="rect">
            <a:avLst/>
          </a:prstGeom>
          <a:solidFill>
            <a:schemeClr val="bg1"/>
          </a:solidFill>
          <a:ln w="9525">
            <a:solidFill>
              <a:srgbClr val="FF0000"/>
            </a:solidFill>
            <a:miter lim="800000"/>
            <a:headEnd/>
            <a:tailEnd/>
          </a:ln>
        </p:spPr>
        <p:txBody>
          <a:bodyPr wrap="none">
            <a:spAutoFit/>
          </a:bodyPr>
          <a:lstStyle/>
          <a:p>
            <a:r>
              <a:rPr lang="ja-JP" altLang="en-US" sz="2400" dirty="0" smtClean="0"/>
              <a:t>隠蔽していない場合の</a:t>
            </a:r>
            <a:r>
              <a:rPr lang="ja-JP" altLang="en-US" sz="2400" dirty="0"/>
              <a:t>顔・手領域抽出結果</a:t>
            </a:r>
            <a:endParaRPr lang="en-US" altLang="ja-JP" sz="2400" dirty="0"/>
          </a:p>
        </p:txBody>
      </p:sp>
      <p:sp>
        <p:nvSpPr>
          <p:cNvPr id="14346" name="テキスト ボックス 21"/>
          <p:cNvSpPr txBox="1">
            <a:spLocks noChangeArrowheads="1"/>
          </p:cNvSpPr>
          <p:nvPr/>
        </p:nvSpPr>
        <p:spPr bwMode="auto">
          <a:xfrm>
            <a:off x="2555875" y="1484313"/>
            <a:ext cx="1511300" cy="461962"/>
          </a:xfrm>
          <a:prstGeom prst="rect">
            <a:avLst/>
          </a:prstGeom>
          <a:solidFill>
            <a:schemeClr val="bg1"/>
          </a:solidFill>
          <a:ln w="9525">
            <a:solidFill>
              <a:srgbClr val="FF0000"/>
            </a:solidFill>
            <a:miter lim="800000"/>
            <a:headEnd/>
            <a:tailEnd/>
          </a:ln>
        </p:spPr>
        <p:txBody>
          <a:bodyPr>
            <a:spAutoFit/>
          </a:bodyPr>
          <a:lstStyle/>
          <a:p>
            <a:pPr algn="ctr"/>
            <a:r>
              <a:rPr lang="ja-JP" altLang="en-US" sz="2400">
                <a:solidFill>
                  <a:srgbClr val="FF0000"/>
                </a:solidFill>
              </a:rPr>
              <a:t>手首位置</a:t>
            </a:r>
          </a:p>
        </p:txBody>
      </p:sp>
      <p:sp>
        <p:nvSpPr>
          <p:cNvPr id="14347" name="コンテンツ プレースホルダ 2"/>
          <p:cNvSpPr>
            <a:spLocks noGrp="1"/>
          </p:cNvSpPr>
          <p:nvPr>
            <p:ph idx="1"/>
          </p:nvPr>
        </p:nvSpPr>
        <p:spPr>
          <a:xfrm>
            <a:off x="4284663" y="836613"/>
            <a:ext cx="4546600" cy="3097212"/>
          </a:xfrm>
        </p:spPr>
        <p:txBody>
          <a:bodyPr/>
          <a:lstStyle/>
          <a:p>
            <a:pPr>
              <a:buFontTx/>
              <a:buNone/>
            </a:pPr>
            <a:r>
              <a:rPr lang="en-US" altLang="ja-JP" sz="2400" dirty="0" smtClean="0"/>
              <a:t>1.</a:t>
            </a:r>
            <a:r>
              <a:rPr lang="ja-JP" altLang="en-US" sz="2400" dirty="0" smtClean="0"/>
              <a:t>肘・手の距離情報から前腕領域を抽出する</a:t>
            </a:r>
            <a:endParaRPr lang="en-US" altLang="ja-JP" sz="2400" dirty="0" smtClean="0"/>
          </a:p>
          <a:p>
            <a:pPr>
              <a:buFontTx/>
              <a:buNone/>
            </a:pPr>
            <a:r>
              <a:rPr lang="en-US" altLang="ja-JP" sz="2400" dirty="0" smtClean="0"/>
              <a:t>2.</a:t>
            </a:r>
            <a:r>
              <a:rPr lang="ja-JP" altLang="en-US" sz="2400" dirty="0" smtClean="0"/>
              <a:t>前腕領域の幅が最小になる位置を手首位置とする</a:t>
            </a:r>
            <a:endParaRPr lang="en-US" altLang="ja-JP" sz="2400" dirty="0" smtClean="0"/>
          </a:p>
          <a:p>
            <a:pPr eaLnBrk="1" hangingPunct="1">
              <a:buFontTx/>
              <a:buNone/>
            </a:pPr>
            <a:r>
              <a:rPr lang="en-US" altLang="ja-JP" sz="2400" dirty="0" smtClean="0"/>
              <a:t>3.</a:t>
            </a:r>
            <a:r>
              <a:rPr lang="ja-JP" altLang="en-US" sz="2400" dirty="0" smtClean="0"/>
              <a:t>手首位置を限度とし、手の中心位置から距離値が類似の画素をマージ</a:t>
            </a:r>
          </a:p>
        </p:txBody>
      </p:sp>
      <p:sp>
        <p:nvSpPr>
          <p:cNvPr id="14348" name="テキスト ボックス 29"/>
          <p:cNvSpPr txBox="1">
            <a:spLocks noChangeArrowheads="1"/>
          </p:cNvSpPr>
          <p:nvPr/>
        </p:nvSpPr>
        <p:spPr bwMode="auto">
          <a:xfrm>
            <a:off x="2484438" y="4652963"/>
            <a:ext cx="1223962" cy="461962"/>
          </a:xfrm>
          <a:prstGeom prst="rect">
            <a:avLst/>
          </a:prstGeom>
          <a:solidFill>
            <a:schemeClr val="bg1"/>
          </a:solidFill>
          <a:ln w="9525">
            <a:solidFill>
              <a:srgbClr val="00B050"/>
            </a:solidFill>
            <a:miter lim="800000"/>
            <a:headEnd/>
            <a:tailEnd/>
          </a:ln>
        </p:spPr>
        <p:txBody>
          <a:bodyPr>
            <a:spAutoFit/>
          </a:bodyPr>
          <a:lstStyle/>
          <a:p>
            <a:r>
              <a:rPr lang="ja-JP" altLang="en-US" sz="2400">
                <a:solidFill>
                  <a:srgbClr val="00B050"/>
                </a:solidFill>
              </a:rPr>
              <a:t>手領域</a:t>
            </a:r>
          </a:p>
        </p:txBody>
      </p:sp>
      <p:sp>
        <p:nvSpPr>
          <p:cNvPr id="14349" name="テキスト ボックス 21"/>
          <p:cNvSpPr txBox="1">
            <a:spLocks noChangeArrowheads="1"/>
          </p:cNvSpPr>
          <p:nvPr/>
        </p:nvSpPr>
        <p:spPr bwMode="auto">
          <a:xfrm>
            <a:off x="539750" y="1196975"/>
            <a:ext cx="855663" cy="461963"/>
          </a:xfrm>
          <a:prstGeom prst="rect">
            <a:avLst/>
          </a:prstGeom>
          <a:solidFill>
            <a:schemeClr val="bg1"/>
          </a:solidFill>
          <a:ln w="9525">
            <a:solidFill>
              <a:srgbClr val="002060"/>
            </a:solidFill>
            <a:miter lim="800000"/>
            <a:headEnd/>
            <a:tailEnd/>
          </a:ln>
        </p:spPr>
        <p:txBody>
          <a:bodyPr>
            <a:spAutoFit/>
          </a:bodyPr>
          <a:lstStyle/>
          <a:p>
            <a:pPr algn="ctr"/>
            <a:r>
              <a:rPr lang="ja-JP" altLang="en-US" sz="2400">
                <a:solidFill>
                  <a:srgbClr val="002060"/>
                </a:solidFill>
              </a:rPr>
              <a:t>左肘</a:t>
            </a:r>
          </a:p>
        </p:txBody>
      </p:sp>
      <p:sp>
        <p:nvSpPr>
          <p:cNvPr id="14350" name="テキスト ボックス 21"/>
          <p:cNvSpPr txBox="1">
            <a:spLocks noChangeArrowheads="1"/>
          </p:cNvSpPr>
          <p:nvPr/>
        </p:nvSpPr>
        <p:spPr bwMode="auto">
          <a:xfrm>
            <a:off x="2916238" y="2852738"/>
            <a:ext cx="935037" cy="461962"/>
          </a:xfrm>
          <a:prstGeom prst="rect">
            <a:avLst/>
          </a:prstGeom>
          <a:solidFill>
            <a:schemeClr val="bg1"/>
          </a:solidFill>
          <a:ln w="9525">
            <a:solidFill>
              <a:srgbClr val="00B050"/>
            </a:solidFill>
            <a:miter lim="800000"/>
            <a:headEnd/>
            <a:tailEnd/>
          </a:ln>
        </p:spPr>
        <p:txBody>
          <a:bodyPr>
            <a:spAutoFit/>
          </a:bodyPr>
          <a:lstStyle/>
          <a:p>
            <a:pPr algn="ctr"/>
            <a:r>
              <a:rPr lang="ja-JP" altLang="en-US" sz="2400">
                <a:solidFill>
                  <a:srgbClr val="00B050"/>
                </a:solidFill>
              </a:rPr>
              <a:t>左手</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p:cNvSpPr>
            <a:spLocks noGrp="1"/>
          </p:cNvSpPr>
          <p:nvPr>
            <p:ph type="title"/>
          </p:nvPr>
        </p:nvSpPr>
        <p:spPr/>
        <p:txBody>
          <a:bodyPr/>
          <a:lstStyle/>
          <a:p>
            <a:r>
              <a:rPr lang="ja-JP" altLang="en-US" dirty="0" smtClean="0">
                <a:solidFill>
                  <a:schemeClr val="bg1"/>
                </a:solidFill>
              </a:rPr>
              <a:t>隠蔽発生の検知</a:t>
            </a:r>
            <a:endParaRPr lang="en-US" altLang="ja-JP" dirty="0" smtClean="0">
              <a:solidFill>
                <a:schemeClr val="bg1"/>
              </a:solidFill>
            </a:endParaRPr>
          </a:p>
        </p:txBody>
      </p:sp>
      <p:pic>
        <p:nvPicPr>
          <p:cNvPr id="15364" name="Picture 2" descr="C:\Users\mori.CV\Desktop\エッジ処理\Donew\image\20\41\41-2\1-02.bmp"/>
          <p:cNvPicPr>
            <a:picLocks noChangeAspect="1" noChangeArrowheads="1"/>
          </p:cNvPicPr>
          <p:nvPr/>
        </p:nvPicPr>
        <p:blipFill>
          <a:blip r:embed="rId2" cstate="print"/>
          <a:srcRect/>
          <a:stretch>
            <a:fillRect/>
          </a:stretch>
        </p:blipFill>
        <p:spPr bwMode="auto">
          <a:xfrm>
            <a:off x="1260351" y="4543499"/>
            <a:ext cx="946595" cy="948496"/>
          </a:xfrm>
          <a:prstGeom prst="rect">
            <a:avLst/>
          </a:prstGeom>
          <a:noFill/>
          <a:ln w="9525">
            <a:noFill/>
            <a:miter lim="800000"/>
            <a:headEnd/>
            <a:tailEnd/>
          </a:ln>
        </p:spPr>
      </p:pic>
      <p:pic>
        <p:nvPicPr>
          <p:cNvPr id="15365" name="Picture 3" descr="C:\Users\mori.CV\Desktop\エッジ処理\Donew\image\20\41\41-2\1-01.bmp"/>
          <p:cNvPicPr>
            <a:picLocks noChangeAspect="1" noChangeArrowheads="1"/>
          </p:cNvPicPr>
          <p:nvPr/>
        </p:nvPicPr>
        <p:blipFill>
          <a:blip r:embed="rId3" cstate="print"/>
          <a:srcRect/>
          <a:stretch>
            <a:fillRect/>
          </a:stretch>
        </p:blipFill>
        <p:spPr bwMode="auto">
          <a:xfrm>
            <a:off x="2555776" y="4572537"/>
            <a:ext cx="745111" cy="944695"/>
          </a:xfrm>
          <a:prstGeom prst="rect">
            <a:avLst/>
          </a:prstGeom>
          <a:noFill/>
          <a:ln w="9525">
            <a:noFill/>
            <a:miter lim="800000"/>
            <a:headEnd/>
            <a:tailEnd/>
          </a:ln>
        </p:spPr>
      </p:pic>
      <p:sp>
        <p:nvSpPr>
          <p:cNvPr id="15366" name="テキスト ボックス 10"/>
          <p:cNvSpPr txBox="1">
            <a:spLocks noChangeArrowheads="1"/>
          </p:cNvSpPr>
          <p:nvPr/>
        </p:nvSpPr>
        <p:spPr bwMode="auto">
          <a:xfrm>
            <a:off x="1259632" y="5453161"/>
            <a:ext cx="1226012" cy="461665"/>
          </a:xfrm>
          <a:prstGeom prst="rect">
            <a:avLst/>
          </a:prstGeom>
          <a:noFill/>
          <a:ln w="9525">
            <a:noFill/>
            <a:miter lim="800000"/>
            <a:headEnd/>
            <a:tailEnd/>
          </a:ln>
        </p:spPr>
        <p:txBody>
          <a:bodyPr wrap="square">
            <a:spAutoFit/>
          </a:bodyPr>
          <a:lstStyle/>
          <a:p>
            <a:r>
              <a:rPr lang="ja-JP" altLang="en-US" sz="2400"/>
              <a:t>右手</a:t>
            </a:r>
          </a:p>
        </p:txBody>
      </p:sp>
      <p:sp>
        <p:nvSpPr>
          <p:cNvPr id="15367" name="テキスト ボックス 11"/>
          <p:cNvSpPr txBox="1">
            <a:spLocks noChangeArrowheads="1"/>
          </p:cNvSpPr>
          <p:nvPr/>
        </p:nvSpPr>
        <p:spPr bwMode="auto">
          <a:xfrm>
            <a:off x="2541261" y="5445224"/>
            <a:ext cx="1022627" cy="461665"/>
          </a:xfrm>
          <a:prstGeom prst="rect">
            <a:avLst/>
          </a:prstGeom>
          <a:noFill/>
          <a:ln w="9525">
            <a:noFill/>
            <a:miter lim="800000"/>
            <a:headEnd/>
            <a:tailEnd/>
          </a:ln>
        </p:spPr>
        <p:txBody>
          <a:bodyPr wrap="square">
            <a:spAutoFit/>
          </a:bodyPr>
          <a:lstStyle/>
          <a:p>
            <a:r>
              <a:rPr lang="ja-JP" altLang="en-US" sz="2400" dirty="0"/>
              <a:t>左手</a:t>
            </a:r>
          </a:p>
        </p:txBody>
      </p:sp>
      <p:sp>
        <p:nvSpPr>
          <p:cNvPr id="15368" name="テキスト ボックス 16"/>
          <p:cNvSpPr txBox="1">
            <a:spLocks noChangeArrowheads="1"/>
          </p:cNvSpPr>
          <p:nvPr/>
        </p:nvSpPr>
        <p:spPr bwMode="auto">
          <a:xfrm>
            <a:off x="5004048" y="5445224"/>
            <a:ext cx="1022627" cy="461665"/>
          </a:xfrm>
          <a:prstGeom prst="rect">
            <a:avLst/>
          </a:prstGeom>
          <a:noFill/>
          <a:ln w="9525">
            <a:noFill/>
            <a:miter lim="800000"/>
            <a:headEnd/>
            <a:tailEnd/>
          </a:ln>
        </p:spPr>
        <p:txBody>
          <a:bodyPr wrap="square">
            <a:spAutoFit/>
          </a:bodyPr>
          <a:lstStyle/>
          <a:p>
            <a:r>
              <a:rPr lang="ja-JP" altLang="en-US" sz="2400" dirty="0"/>
              <a:t>右手</a:t>
            </a:r>
          </a:p>
        </p:txBody>
      </p:sp>
      <p:sp>
        <p:nvSpPr>
          <p:cNvPr id="15369" name="テキスト ボックス 17"/>
          <p:cNvSpPr txBox="1">
            <a:spLocks noChangeArrowheads="1"/>
          </p:cNvSpPr>
          <p:nvPr/>
        </p:nvSpPr>
        <p:spPr bwMode="auto">
          <a:xfrm>
            <a:off x="6660232" y="5445224"/>
            <a:ext cx="1121468" cy="461665"/>
          </a:xfrm>
          <a:prstGeom prst="rect">
            <a:avLst/>
          </a:prstGeom>
          <a:noFill/>
          <a:ln w="9525">
            <a:noFill/>
            <a:miter lim="800000"/>
            <a:headEnd/>
            <a:tailEnd/>
          </a:ln>
        </p:spPr>
        <p:txBody>
          <a:bodyPr wrap="square">
            <a:spAutoFit/>
          </a:bodyPr>
          <a:lstStyle/>
          <a:p>
            <a:r>
              <a:rPr lang="ja-JP" altLang="en-US" sz="2400"/>
              <a:t>左手</a:t>
            </a:r>
          </a:p>
        </p:txBody>
      </p:sp>
      <p:sp>
        <p:nvSpPr>
          <p:cNvPr id="17" name="右矢印 16"/>
          <p:cNvSpPr/>
          <p:nvPr/>
        </p:nvSpPr>
        <p:spPr>
          <a:xfrm>
            <a:off x="4067944" y="2924944"/>
            <a:ext cx="517016" cy="62445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371" name="テキスト ボックス 140"/>
          <p:cNvSpPr txBox="1">
            <a:spLocks noChangeArrowheads="1"/>
          </p:cNvSpPr>
          <p:nvPr/>
        </p:nvSpPr>
        <p:spPr bwMode="auto">
          <a:xfrm>
            <a:off x="5219600" y="1052736"/>
            <a:ext cx="1944688" cy="461962"/>
          </a:xfrm>
          <a:prstGeom prst="rect">
            <a:avLst/>
          </a:prstGeom>
          <a:noFill/>
          <a:ln w="9525">
            <a:solidFill>
              <a:srgbClr val="FF0000"/>
            </a:solidFill>
            <a:miter lim="800000"/>
            <a:headEnd/>
            <a:tailEnd/>
          </a:ln>
        </p:spPr>
        <p:txBody>
          <a:bodyPr>
            <a:spAutoFit/>
          </a:bodyPr>
          <a:lstStyle/>
          <a:p>
            <a:pPr algn="ctr"/>
            <a:r>
              <a:rPr lang="ja-JP" altLang="en-US" sz="2400"/>
              <a:t>現在フレーム</a:t>
            </a:r>
          </a:p>
        </p:txBody>
      </p:sp>
      <p:sp>
        <p:nvSpPr>
          <p:cNvPr id="32" name="テキスト ボックス 140"/>
          <p:cNvSpPr txBox="1">
            <a:spLocks noChangeArrowheads="1"/>
          </p:cNvSpPr>
          <p:nvPr/>
        </p:nvSpPr>
        <p:spPr bwMode="auto">
          <a:xfrm>
            <a:off x="1475656" y="1052736"/>
            <a:ext cx="1944688" cy="461962"/>
          </a:xfrm>
          <a:prstGeom prst="rect">
            <a:avLst/>
          </a:prstGeom>
          <a:noFill/>
          <a:ln w="9525">
            <a:solidFill>
              <a:schemeClr val="tx1">
                <a:lumMod val="95000"/>
                <a:lumOff val="5000"/>
              </a:schemeClr>
            </a:solidFill>
            <a:miter lim="800000"/>
            <a:headEnd/>
            <a:tailEnd/>
          </a:ln>
        </p:spPr>
        <p:txBody>
          <a:bodyPr>
            <a:spAutoFit/>
          </a:bodyPr>
          <a:lstStyle/>
          <a:p>
            <a:pPr algn="ctr">
              <a:defRPr/>
            </a:pPr>
            <a:r>
              <a:rPr lang="ja-JP" altLang="en-US" sz="2400" dirty="0"/>
              <a:t>前のフレーム</a:t>
            </a:r>
          </a:p>
        </p:txBody>
      </p:sp>
      <p:sp>
        <p:nvSpPr>
          <p:cNvPr id="15373" name="正方形/長方形 26"/>
          <p:cNvSpPr>
            <a:spLocks noChangeArrowheads="1"/>
          </p:cNvSpPr>
          <p:nvPr/>
        </p:nvSpPr>
        <p:spPr bwMode="auto">
          <a:xfrm>
            <a:off x="899592" y="5949280"/>
            <a:ext cx="6985000" cy="831850"/>
          </a:xfrm>
          <a:prstGeom prst="rect">
            <a:avLst/>
          </a:prstGeom>
          <a:noFill/>
          <a:ln w="25400">
            <a:solidFill>
              <a:srgbClr val="FF0000"/>
            </a:solidFill>
            <a:miter lim="800000"/>
            <a:headEnd/>
            <a:tailEnd/>
          </a:ln>
        </p:spPr>
        <p:txBody>
          <a:bodyPr>
            <a:spAutoFit/>
          </a:bodyPr>
          <a:lstStyle/>
          <a:p>
            <a:r>
              <a:rPr lang="ja-JP" altLang="en-US" sz="2400" dirty="0"/>
              <a:t>顔・手領域を抽出した時に重なっている領域がある場合、隠蔽が起こったと判定する</a:t>
            </a:r>
            <a:endParaRPr lang="en-US" altLang="ja-JP" sz="2400" dirty="0"/>
          </a:p>
        </p:txBody>
      </p:sp>
      <p:pic>
        <p:nvPicPr>
          <p:cNvPr id="15374" name="Picture 20"/>
          <p:cNvPicPr>
            <a:picLocks noChangeAspect="1" noChangeArrowheads="1"/>
          </p:cNvPicPr>
          <p:nvPr/>
        </p:nvPicPr>
        <p:blipFill>
          <a:blip r:embed="rId4" cstate="print"/>
          <a:srcRect/>
          <a:stretch>
            <a:fillRect/>
          </a:stretch>
        </p:blipFill>
        <p:spPr bwMode="auto">
          <a:xfrm>
            <a:off x="4716016" y="4581128"/>
            <a:ext cx="1421793" cy="944693"/>
          </a:xfrm>
          <a:prstGeom prst="rect">
            <a:avLst/>
          </a:prstGeom>
          <a:noFill/>
          <a:ln w="9525">
            <a:noFill/>
            <a:miter lim="800000"/>
            <a:headEnd/>
            <a:tailEnd/>
          </a:ln>
        </p:spPr>
      </p:pic>
      <p:pic>
        <p:nvPicPr>
          <p:cNvPr id="15375" name="Picture 22"/>
          <p:cNvPicPr>
            <a:picLocks noChangeAspect="1" noChangeArrowheads="1"/>
          </p:cNvPicPr>
          <p:nvPr/>
        </p:nvPicPr>
        <p:blipFill>
          <a:blip r:embed="rId5" cstate="print"/>
          <a:srcRect/>
          <a:stretch>
            <a:fillRect/>
          </a:stretch>
        </p:blipFill>
        <p:spPr bwMode="auto">
          <a:xfrm>
            <a:off x="6372200" y="4581128"/>
            <a:ext cx="1311547" cy="946595"/>
          </a:xfrm>
          <a:prstGeom prst="rect">
            <a:avLst/>
          </a:prstGeom>
          <a:noFill/>
          <a:ln w="9525">
            <a:noFill/>
            <a:miter lim="800000"/>
            <a:headEnd/>
            <a:tailEnd/>
          </a:ln>
        </p:spPr>
      </p:pic>
      <p:sp>
        <p:nvSpPr>
          <p:cNvPr id="15376" name="正方形/長方形 26"/>
          <p:cNvSpPr>
            <a:spLocks noChangeArrowheads="1"/>
          </p:cNvSpPr>
          <p:nvPr/>
        </p:nvSpPr>
        <p:spPr bwMode="auto">
          <a:xfrm>
            <a:off x="7740352" y="3789363"/>
            <a:ext cx="1368152" cy="461665"/>
          </a:xfrm>
          <a:prstGeom prst="rect">
            <a:avLst/>
          </a:prstGeom>
          <a:noFill/>
          <a:ln w="25400">
            <a:solidFill>
              <a:srgbClr val="FFC000"/>
            </a:solidFill>
            <a:miter lim="800000"/>
            <a:headEnd/>
            <a:tailEnd/>
          </a:ln>
        </p:spPr>
        <p:txBody>
          <a:bodyPr wrap="square">
            <a:spAutoFit/>
          </a:bodyPr>
          <a:lstStyle/>
          <a:p>
            <a:pPr algn="ctr"/>
            <a:r>
              <a:rPr lang="ja-JP" altLang="en-US" sz="2400" dirty="0"/>
              <a:t>隠蔽あり</a:t>
            </a:r>
            <a:endParaRPr lang="en-US" altLang="ja-JP" sz="2400" dirty="0"/>
          </a:p>
        </p:txBody>
      </p:sp>
      <p:pic>
        <p:nvPicPr>
          <p:cNvPr id="15377" name="Picture 24"/>
          <p:cNvPicPr>
            <a:picLocks noChangeAspect="1" noChangeArrowheads="1"/>
          </p:cNvPicPr>
          <p:nvPr/>
        </p:nvPicPr>
        <p:blipFill>
          <a:blip r:embed="rId6" cstate="print"/>
          <a:srcRect/>
          <a:stretch>
            <a:fillRect/>
          </a:stretch>
        </p:blipFill>
        <p:spPr bwMode="auto">
          <a:xfrm>
            <a:off x="4716016" y="1628800"/>
            <a:ext cx="3003253" cy="2845488"/>
          </a:xfrm>
          <a:prstGeom prst="rect">
            <a:avLst/>
          </a:prstGeom>
          <a:noFill/>
          <a:ln w="9525">
            <a:noFill/>
            <a:miter lim="800000"/>
            <a:headEnd/>
            <a:tailEnd/>
          </a:ln>
        </p:spPr>
      </p:pic>
      <p:pic>
        <p:nvPicPr>
          <p:cNvPr id="15378" name="Picture 25"/>
          <p:cNvPicPr>
            <a:picLocks noChangeAspect="1" noChangeArrowheads="1"/>
          </p:cNvPicPr>
          <p:nvPr/>
        </p:nvPicPr>
        <p:blipFill>
          <a:blip r:embed="rId7" cstate="print"/>
          <a:srcRect/>
          <a:stretch>
            <a:fillRect/>
          </a:stretch>
        </p:blipFill>
        <p:spPr bwMode="auto">
          <a:xfrm>
            <a:off x="826641" y="1628800"/>
            <a:ext cx="3018459" cy="2858792"/>
          </a:xfrm>
          <a:prstGeom prst="rect">
            <a:avLst/>
          </a:prstGeom>
          <a:noFill/>
          <a:ln w="9525">
            <a:noFill/>
            <a:miter lim="800000"/>
            <a:headEnd/>
            <a:tailEnd/>
          </a:ln>
        </p:spPr>
      </p:pic>
      <p:cxnSp>
        <p:nvCxnSpPr>
          <p:cNvPr id="27" name="直線矢印コネクタ 26"/>
          <p:cNvCxnSpPr>
            <a:stCxn id="15376" idx="0"/>
          </p:cNvCxnSpPr>
          <p:nvPr/>
        </p:nvCxnSpPr>
        <p:spPr>
          <a:xfrm flipH="1" flipV="1">
            <a:off x="6444208" y="3645024"/>
            <a:ext cx="1980220" cy="144339"/>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V="1">
            <a:off x="1691680" y="4077072"/>
            <a:ext cx="72008" cy="86409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V="1">
            <a:off x="5436096" y="4293096"/>
            <a:ext cx="72008" cy="64807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H="1" flipV="1">
            <a:off x="2915816" y="4221088"/>
            <a:ext cx="72008" cy="7920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H="1" flipV="1">
            <a:off x="6660232" y="4077072"/>
            <a:ext cx="288032" cy="7920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
          <p:cNvPicPr>
            <a:picLocks noChangeAspect="1" noChangeArrowheads="1"/>
          </p:cNvPicPr>
          <p:nvPr/>
        </p:nvPicPr>
        <p:blipFill>
          <a:blip r:embed="rId2" cstate="print"/>
          <a:srcRect/>
          <a:stretch>
            <a:fillRect/>
          </a:stretch>
        </p:blipFill>
        <p:spPr bwMode="auto">
          <a:xfrm>
            <a:off x="3275856" y="1988840"/>
            <a:ext cx="2952328" cy="2852811"/>
          </a:xfrm>
          <a:prstGeom prst="rect">
            <a:avLst/>
          </a:prstGeom>
          <a:noFill/>
          <a:ln w="9525">
            <a:noFill/>
            <a:miter lim="800000"/>
            <a:headEnd/>
            <a:tailEnd/>
          </a:ln>
        </p:spPr>
      </p:pic>
      <p:sp>
        <p:nvSpPr>
          <p:cNvPr id="15362" name="タイトル 1"/>
          <p:cNvSpPr>
            <a:spLocks noGrp="1"/>
          </p:cNvSpPr>
          <p:nvPr>
            <p:ph type="title"/>
          </p:nvPr>
        </p:nvSpPr>
        <p:spPr/>
        <p:txBody>
          <a:bodyPr/>
          <a:lstStyle/>
          <a:p>
            <a:r>
              <a:rPr lang="ja-JP" altLang="en-US" dirty="0" smtClean="0">
                <a:solidFill>
                  <a:schemeClr val="bg1"/>
                </a:solidFill>
              </a:rPr>
              <a:t>隠蔽発生の検知</a:t>
            </a:r>
            <a:endParaRPr lang="en-US" altLang="ja-JP" dirty="0" smtClean="0">
              <a:solidFill>
                <a:schemeClr val="bg1"/>
              </a:solidFill>
            </a:endParaRPr>
          </a:p>
        </p:txBody>
      </p:sp>
      <p:sp>
        <p:nvSpPr>
          <p:cNvPr id="15368" name="テキスト ボックス 16"/>
          <p:cNvSpPr txBox="1">
            <a:spLocks noChangeArrowheads="1"/>
          </p:cNvSpPr>
          <p:nvPr/>
        </p:nvSpPr>
        <p:spPr bwMode="auto">
          <a:xfrm>
            <a:off x="7524328" y="3140968"/>
            <a:ext cx="504056" cy="461665"/>
          </a:xfrm>
          <a:prstGeom prst="rect">
            <a:avLst/>
          </a:prstGeom>
          <a:noFill/>
          <a:ln w="9525">
            <a:noFill/>
            <a:miter lim="800000"/>
            <a:headEnd/>
            <a:tailEnd/>
          </a:ln>
        </p:spPr>
        <p:txBody>
          <a:bodyPr wrap="square">
            <a:spAutoFit/>
          </a:bodyPr>
          <a:lstStyle/>
          <a:p>
            <a:r>
              <a:rPr lang="ja-JP" altLang="en-US" sz="2400" dirty="0" smtClean="0"/>
              <a:t>顔</a:t>
            </a:r>
            <a:endParaRPr lang="ja-JP" altLang="en-US" sz="2400" dirty="0"/>
          </a:p>
        </p:txBody>
      </p:sp>
      <p:sp>
        <p:nvSpPr>
          <p:cNvPr id="15369" name="テキスト ボックス 17"/>
          <p:cNvSpPr txBox="1">
            <a:spLocks noChangeArrowheads="1"/>
          </p:cNvSpPr>
          <p:nvPr/>
        </p:nvSpPr>
        <p:spPr bwMode="auto">
          <a:xfrm>
            <a:off x="7380312" y="5373216"/>
            <a:ext cx="864096" cy="461665"/>
          </a:xfrm>
          <a:prstGeom prst="rect">
            <a:avLst/>
          </a:prstGeom>
          <a:noFill/>
          <a:ln w="9525">
            <a:noFill/>
            <a:miter lim="800000"/>
            <a:headEnd/>
            <a:tailEnd/>
          </a:ln>
        </p:spPr>
        <p:txBody>
          <a:bodyPr wrap="square">
            <a:spAutoFit/>
          </a:bodyPr>
          <a:lstStyle/>
          <a:p>
            <a:r>
              <a:rPr lang="ja-JP" altLang="en-US" sz="2400" dirty="0"/>
              <a:t>左手</a:t>
            </a:r>
          </a:p>
        </p:txBody>
      </p:sp>
      <p:sp>
        <p:nvSpPr>
          <p:cNvPr id="15371" name="テキスト ボックス 140"/>
          <p:cNvSpPr txBox="1">
            <a:spLocks noChangeArrowheads="1"/>
          </p:cNvSpPr>
          <p:nvPr/>
        </p:nvSpPr>
        <p:spPr bwMode="auto">
          <a:xfrm>
            <a:off x="2267744" y="1196752"/>
            <a:ext cx="1944688" cy="461962"/>
          </a:xfrm>
          <a:prstGeom prst="rect">
            <a:avLst/>
          </a:prstGeom>
          <a:noFill/>
          <a:ln w="9525">
            <a:solidFill>
              <a:srgbClr val="FF0000"/>
            </a:solidFill>
            <a:miter lim="800000"/>
            <a:headEnd/>
            <a:tailEnd/>
          </a:ln>
        </p:spPr>
        <p:txBody>
          <a:bodyPr>
            <a:spAutoFit/>
          </a:bodyPr>
          <a:lstStyle/>
          <a:p>
            <a:pPr algn="ctr"/>
            <a:r>
              <a:rPr lang="ja-JP" altLang="en-US" sz="2400"/>
              <a:t>現在フレーム</a:t>
            </a:r>
          </a:p>
        </p:txBody>
      </p:sp>
      <p:sp>
        <p:nvSpPr>
          <p:cNvPr id="15373" name="正方形/長方形 26"/>
          <p:cNvSpPr>
            <a:spLocks noChangeArrowheads="1"/>
          </p:cNvSpPr>
          <p:nvPr/>
        </p:nvSpPr>
        <p:spPr bwMode="auto">
          <a:xfrm>
            <a:off x="899592" y="5949280"/>
            <a:ext cx="6985000" cy="831850"/>
          </a:xfrm>
          <a:prstGeom prst="rect">
            <a:avLst/>
          </a:prstGeom>
          <a:noFill/>
          <a:ln w="25400">
            <a:solidFill>
              <a:srgbClr val="FF0000"/>
            </a:solidFill>
            <a:miter lim="800000"/>
            <a:headEnd/>
            <a:tailEnd/>
          </a:ln>
        </p:spPr>
        <p:txBody>
          <a:bodyPr>
            <a:spAutoFit/>
          </a:bodyPr>
          <a:lstStyle/>
          <a:p>
            <a:r>
              <a:rPr lang="ja-JP" altLang="en-US" sz="2400" dirty="0"/>
              <a:t>顔・手領域を抽出した時に重なっている領域がある場合、隠蔽が起こったと判定する</a:t>
            </a:r>
            <a:endParaRPr lang="en-US" altLang="ja-JP" sz="2400" dirty="0"/>
          </a:p>
        </p:txBody>
      </p:sp>
      <p:sp>
        <p:nvSpPr>
          <p:cNvPr id="15376" name="正方形/長方形 26"/>
          <p:cNvSpPr>
            <a:spLocks noChangeArrowheads="1"/>
          </p:cNvSpPr>
          <p:nvPr/>
        </p:nvSpPr>
        <p:spPr bwMode="auto">
          <a:xfrm>
            <a:off x="3923928" y="5301208"/>
            <a:ext cx="1368152" cy="461665"/>
          </a:xfrm>
          <a:prstGeom prst="rect">
            <a:avLst/>
          </a:prstGeom>
          <a:noFill/>
          <a:ln w="25400">
            <a:solidFill>
              <a:srgbClr val="FFC000"/>
            </a:solidFill>
            <a:miter lim="800000"/>
            <a:headEnd/>
            <a:tailEnd/>
          </a:ln>
        </p:spPr>
        <p:txBody>
          <a:bodyPr wrap="square">
            <a:spAutoFit/>
          </a:bodyPr>
          <a:lstStyle/>
          <a:p>
            <a:pPr algn="ctr"/>
            <a:r>
              <a:rPr lang="ja-JP" altLang="en-US" sz="2400" dirty="0"/>
              <a:t>隠蔽あり</a:t>
            </a:r>
            <a:endParaRPr lang="en-US" altLang="ja-JP" sz="2400" dirty="0"/>
          </a:p>
        </p:txBody>
      </p:sp>
      <p:cxnSp>
        <p:nvCxnSpPr>
          <p:cNvPr id="27" name="直線矢印コネクタ 26"/>
          <p:cNvCxnSpPr/>
          <p:nvPr/>
        </p:nvCxnSpPr>
        <p:spPr>
          <a:xfrm flipV="1">
            <a:off x="4644008" y="3717032"/>
            <a:ext cx="216024" cy="1584176"/>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38914" name="Picture 2"/>
          <p:cNvPicPr>
            <a:picLocks noChangeAspect="1" noChangeArrowheads="1"/>
          </p:cNvPicPr>
          <p:nvPr/>
        </p:nvPicPr>
        <p:blipFill>
          <a:blip r:embed="rId3" cstate="print"/>
          <a:srcRect/>
          <a:stretch>
            <a:fillRect/>
          </a:stretch>
        </p:blipFill>
        <p:spPr bwMode="auto">
          <a:xfrm>
            <a:off x="7020272" y="1196752"/>
            <a:ext cx="1482846" cy="1914561"/>
          </a:xfrm>
          <a:prstGeom prst="rect">
            <a:avLst/>
          </a:prstGeom>
          <a:noFill/>
          <a:ln w="9525">
            <a:noFill/>
            <a:miter lim="800000"/>
            <a:headEnd/>
            <a:tailEnd/>
          </a:ln>
        </p:spPr>
      </p:pic>
      <p:pic>
        <p:nvPicPr>
          <p:cNvPr id="38915" name="Picture 3"/>
          <p:cNvPicPr>
            <a:picLocks noChangeAspect="1" noChangeArrowheads="1"/>
          </p:cNvPicPr>
          <p:nvPr/>
        </p:nvPicPr>
        <p:blipFill>
          <a:blip r:embed="rId4" cstate="print"/>
          <a:srcRect/>
          <a:stretch>
            <a:fillRect/>
          </a:stretch>
        </p:blipFill>
        <p:spPr bwMode="auto">
          <a:xfrm>
            <a:off x="7020272" y="3789040"/>
            <a:ext cx="1407765" cy="1557927"/>
          </a:xfrm>
          <a:prstGeom prst="rect">
            <a:avLst/>
          </a:prstGeom>
          <a:noFill/>
          <a:ln w="9525">
            <a:noFill/>
            <a:miter lim="800000"/>
            <a:headEnd/>
            <a:tailEnd/>
          </a:ln>
        </p:spPr>
      </p:pic>
      <p:pic>
        <p:nvPicPr>
          <p:cNvPr id="24577" name="Picture 1"/>
          <p:cNvPicPr>
            <a:picLocks noChangeAspect="1" noChangeArrowheads="1"/>
          </p:cNvPicPr>
          <p:nvPr/>
        </p:nvPicPr>
        <p:blipFill>
          <a:blip r:embed="rId5" cstate="print"/>
          <a:srcRect/>
          <a:stretch>
            <a:fillRect/>
          </a:stretch>
        </p:blipFill>
        <p:spPr bwMode="auto">
          <a:xfrm>
            <a:off x="179512" y="1988840"/>
            <a:ext cx="3024336" cy="2873119"/>
          </a:xfrm>
          <a:prstGeom prst="rect">
            <a:avLst/>
          </a:prstGeom>
          <a:noFill/>
          <a:ln w="9525">
            <a:noFill/>
            <a:miter lim="800000"/>
            <a:headEnd/>
            <a:tailEnd/>
          </a:ln>
        </p:spPr>
      </p:pic>
      <p:cxnSp>
        <p:nvCxnSpPr>
          <p:cNvPr id="14" name="直線矢印コネクタ 13"/>
          <p:cNvCxnSpPr/>
          <p:nvPr/>
        </p:nvCxnSpPr>
        <p:spPr>
          <a:xfrm flipH="1">
            <a:off x="5436096" y="2132856"/>
            <a:ext cx="2016224" cy="7200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flipH="1" flipV="1">
            <a:off x="5148064" y="4005064"/>
            <a:ext cx="2232248" cy="36004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p:cNvSpPr>
            <a:spLocks noGrp="1"/>
          </p:cNvSpPr>
          <p:nvPr>
            <p:ph type="title"/>
          </p:nvPr>
        </p:nvSpPr>
        <p:spPr/>
        <p:txBody>
          <a:bodyPr/>
          <a:lstStyle/>
          <a:p>
            <a:r>
              <a:rPr lang="ja-JP" altLang="en-US" smtClean="0">
                <a:solidFill>
                  <a:schemeClr val="bg1"/>
                </a:solidFill>
              </a:rPr>
              <a:t>手同士が隠蔽している時の手領域抽出（１）</a:t>
            </a:r>
          </a:p>
        </p:txBody>
      </p:sp>
      <p:sp>
        <p:nvSpPr>
          <p:cNvPr id="7" name="テキスト ボックス 8"/>
          <p:cNvSpPr txBox="1">
            <a:spLocks noChangeArrowheads="1"/>
          </p:cNvSpPr>
          <p:nvPr/>
        </p:nvSpPr>
        <p:spPr bwMode="auto">
          <a:xfrm>
            <a:off x="2771775" y="2638425"/>
            <a:ext cx="1296988" cy="400050"/>
          </a:xfrm>
          <a:prstGeom prst="rect">
            <a:avLst/>
          </a:prstGeom>
          <a:noFill/>
          <a:ln w="9525">
            <a:solidFill>
              <a:schemeClr val="accent2">
                <a:lumMod val="60000"/>
                <a:lumOff val="40000"/>
              </a:schemeClr>
            </a:solidFill>
            <a:miter lim="800000"/>
            <a:headEnd/>
            <a:tailEnd/>
          </a:ln>
        </p:spPr>
        <p:txBody>
          <a:bodyPr>
            <a:spAutoFit/>
          </a:bodyPr>
          <a:lstStyle/>
          <a:p>
            <a:pPr algn="ctr">
              <a:defRPr/>
            </a:pPr>
            <a:r>
              <a:rPr lang="ja-JP" altLang="en-US" sz="2000" dirty="0"/>
              <a:t>探索画像</a:t>
            </a:r>
          </a:p>
        </p:txBody>
      </p:sp>
      <p:sp>
        <p:nvSpPr>
          <p:cNvPr id="8" name="角丸四角形 7"/>
          <p:cNvSpPr/>
          <p:nvPr/>
        </p:nvSpPr>
        <p:spPr>
          <a:xfrm>
            <a:off x="2627313" y="3141663"/>
            <a:ext cx="1439862" cy="36004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p>
        </p:txBody>
      </p:sp>
      <p:sp>
        <p:nvSpPr>
          <p:cNvPr id="11" name="角丸四角形 10"/>
          <p:cNvSpPr/>
          <p:nvPr/>
        </p:nvSpPr>
        <p:spPr>
          <a:xfrm>
            <a:off x="971550" y="3141663"/>
            <a:ext cx="1296988" cy="360045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p>
        </p:txBody>
      </p:sp>
      <p:sp>
        <p:nvSpPr>
          <p:cNvPr id="16390" name="テキスト ボックス 13"/>
          <p:cNvSpPr txBox="1">
            <a:spLocks noChangeArrowheads="1"/>
          </p:cNvSpPr>
          <p:nvPr/>
        </p:nvSpPr>
        <p:spPr bwMode="auto">
          <a:xfrm>
            <a:off x="395288" y="2636838"/>
            <a:ext cx="2089150" cy="400050"/>
          </a:xfrm>
          <a:prstGeom prst="rect">
            <a:avLst/>
          </a:prstGeom>
          <a:noFill/>
          <a:ln w="9525">
            <a:solidFill>
              <a:srgbClr val="FFC000"/>
            </a:solidFill>
            <a:miter lim="800000"/>
            <a:headEnd/>
            <a:tailEnd/>
          </a:ln>
        </p:spPr>
        <p:txBody>
          <a:bodyPr>
            <a:spAutoFit/>
          </a:bodyPr>
          <a:lstStyle/>
          <a:p>
            <a:pPr algn="ctr"/>
            <a:r>
              <a:rPr lang="ja-JP" altLang="en-US" sz="2000"/>
              <a:t>テンプレート画像</a:t>
            </a:r>
          </a:p>
        </p:txBody>
      </p:sp>
      <p:sp>
        <p:nvSpPr>
          <p:cNvPr id="13" name="角丸四角形 12"/>
          <p:cNvSpPr/>
          <p:nvPr/>
        </p:nvSpPr>
        <p:spPr>
          <a:xfrm>
            <a:off x="684213" y="3284538"/>
            <a:ext cx="3600450" cy="143986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p>
        </p:txBody>
      </p:sp>
      <p:sp>
        <p:nvSpPr>
          <p:cNvPr id="14" name="角丸四角形 13"/>
          <p:cNvSpPr/>
          <p:nvPr/>
        </p:nvSpPr>
        <p:spPr>
          <a:xfrm>
            <a:off x="684213" y="5157788"/>
            <a:ext cx="3600450" cy="14398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p>
        </p:txBody>
      </p:sp>
      <p:sp>
        <p:nvSpPr>
          <p:cNvPr id="16393" name="テキスト ボックス 17"/>
          <p:cNvSpPr txBox="1">
            <a:spLocks noChangeArrowheads="1"/>
          </p:cNvSpPr>
          <p:nvPr/>
        </p:nvSpPr>
        <p:spPr bwMode="auto">
          <a:xfrm>
            <a:off x="0" y="3790950"/>
            <a:ext cx="755650" cy="400050"/>
          </a:xfrm>
          <a:prstGeom prst="rect">
            <a:avLst/>
          </a:prstGeom>
          <a:noFill/>
          <a:ln w="9525">
            <a:noFill/>
            <a:miter lim="800000"/>
            <a:headEnd/>
            <a:tailEnd/>
          </a:ln>
        </p:spPr>
        <p:txBody>
          <a:bodyPr>
            <a:spAutoFit/>
          </a:bodyPr>
          <a:lstStyle/>
          <a:p>
            <a:r>
              <a:rPr lang="ja-JP" altLang="en-US" sz="2000">
                <a:solidFill>
                  <a:srgbClr val="00B050"/>
                </a:solidFill>
              </a:rPr>
              <a:t>左手</a:t>
            </a:r>
          </a:p>
        </p:txBody>
      </p:sp>
      <p:sp>
        <p:nvSpPr>
          <p:cNvPr id="16394" name="テキスト ボックス 18"/>
          <p:cNvSpPr txBox="1">
            <a:spLocks noChangeArrowheads="1"/>
          </p:cNvSpPr>
          <p:nvPr/>
        </p:nvSpPr>
        <p:spPr bwMode="auto">
          <a:xfrm>
            <a:off x="0" y="5734050"/>
            <a:ext cx="863600" cy="400050"/>
          </a:xfrm>
          <a:prstGeom prst="rect">
            <a:avLst/>
          </a:prstGeom>
          <a:noFill/>
          <a:ln w="9525">
            <a:noFill/>
            <a:miter lim="800000"/>
            <a:headEnd/>
            <a:tailEnd/>
          </a:ln>
        </p:spPr>
        <p:txBody>
          <a:bodyPr>
            <a:spAutoFit/>
          </a:bodyPr>
          <a:lstStyle/>
          <a:p>
            <a:r>
              <a:rPr lang="ja-JP" altLang="en-US" sz="2000">
                <a:solidFill>
                  <a:srgbClr val="FF0000"/>
                </a:solidFill>
              </a:rPr>
              <a:t>右手</a:t>
            </a:r>
          </a:p>
        </p:txBody>
      </p:sp>
      <p:pic>
        <p:nvPicPr>
          <p:cNvPr id="16395" name="Picture 2"/>
          <p:cNvPicPr>
            <a:picLocks noChangeAspect="1" noChangeArrowheads="1"/>
          </p:cNvPicPr>
          <p:nvPr/>
        </p:nvPicPr>
        <p:blipFill>
          <a:blip r:embed="rId2" cstate="print"/>
          <a:srcRect/>
          <a:stretch>
            <a:fillRect/>
          </a:stretch>
        </p:blipFill>
        <p:spPr bwMode="auto">
          <a:xfrm>
            <a:off x="4859338" y="3430588"/>
            <a:ext cx="1333500" cy="1038225"/>
          </a:xfrm>
          <a:prstGeom prst="rect">
            <a:avLst/>
          </a:prstGeom>
          <a:noFill/>
          <a:ln w="9525">
            <a:noFill/>
            <a:miter lim="800000"/>
            <a:headEnd/>
            <a:tailEnd/>
          </a:ln>
        </p:spPr>
      </p:pic>
      <p:pic>
        <p:nvPicPr>
          <p:cNvPr id="16396" name="Picture 3"/>
          <p:cNvPicPr>
            <a:picLocks noChangeAspect="1" noChangeArrowheads="1"/>
          </p:cNvPicPr>
          <p:nvPr/>
        </p:nvPicPr>
        <p:blipFill>
          <a:blip r:embed="rId3" cstate="print"/>
          <a:srcRect/>
          <a:stretch>
            <a:fillRect/>
          </a:stretch>
        </p:blipFill>
        <p:spPr bwMode="auto">
          <a:xfrm>
            <a:off x="4910138" y="5589588"/>
            <a:ext cx="1209675" cy="857250"/>
          </a:xfrm>
          <a:prstGeom prst="rect">
            <a:avLst/>
          </a:prstGeom>
          <a:noFill/>
          <a:ln w="9525">
            <a:noFill/>
            <a:miter lim="800000"/>
            <a:headEnd/>
            <a:tailEnd/>
          </a:ln>
        </p:spPr>
      </p:pic>
      <p:pic>
        <p:nvPicPr>
          <p:cNvPr id="16397" name="Picture 4"/>
          <p:cNvPicPr>
            <a:picLocks noChangeAspect="1" noChangeArrowheads="1"/>
          </p:cNvPicPr>
          <p:nvPr/>
        </p:nvPicPr>
        <p:blipFill>
          <a:blip r:embed="rId4" cstate="print"/>
          <a:srcRect/>
          <a:stretch>
            <a:fillRect/>
          </a:stretch>
        </p:blipFill>
        <p:spPr bwMode="auto">
          <a:xfrm>
            <a:off x="7596188" y="4325938"/>
            <a:ext cx="1512887" cy="1190625"/>
          </a:xfrm>
          <a:prstGeom prst="rect">
            <a:avLst/>
          </a:prstGeom>
          <a:noFill/>
          <a:ln w="9525">
            <a:noFill/>
            <a:miter lim="800000"/>
            <a:headEnd/>
            <a:tailEnd/>
          </a:ln>
        </p:spPr>
      </p:pic>
      <p:pic>
        <p:nvPicPr>
          <p:cNvPr id="16398" name="Picture 2" descr="C:\Users\mori.CV\Desktop\エッジ処理\Donew\image\20\41\41-2\1-02.bmp"/>
          <p:cNvPicPr>
            <a:picLocks noChangeAspect="1" noChangeArrowheads="1"/>
          </p:cNvPicPr>
          <p:nvPr/>
        </p:nvPicPr>
        <p:blipFill>
          <a:blip r:embed="rId5" cstate="print"/>
          <a:srcRect/>
          <a:stretch>
            <a:fillRect/>
          </a:stretch>
        </p:blipFill>
        <p:spPr bwMode="auto">
          <a:xfrm>
            <a:off x="1187450" y="5518150"/>
            <a:ext cx="790575" cy="792163"/>
          </a:xfrm>
          <a:prstGeom prst="rect">
            <a:avLst/>
          </a:prstGeom>
          <a:noFill/>
          <a:ln w="9525">
            <a:noFill/>
            <a:miter lim="800000"/>
            <a:headEnd/>
            <a:tailEnd/>
          </a:ln>
        </p:spPr>
      </p:pic>
      <p:pic>
        <p:nvPicPr>
          <p:cNvPr id="16399" name="Picture 3" descr="C:\Users\mori.CV\Desktop\エッジ処理\Donew\image\20\41\41-2\1-01.bmp"/>
          <p:cNvPicPr>
            <a:picLocks noChangeAspect="1" noChangeArrowheads="1"/>
          </p:cNvPicPr>
          <p:nvPr/>
        </p:nvPicPr>
        <p:blipFill>
          <a:blip r:embed="rId6" cstate="print"/>
          <a:srcRect/>
          <a:stretch>
            <a:fillRect/>
          </a:stretch>
        </p:blipFill>
        <p:spPr bwMode="auto">
          <a:xfrm>
            <a:off x="1258888" y="3573463"/>
            <a:ext cx="622300" cy="790575"/>
          </a:xfrm>
          <a:prstGeom prst="rect">
            <a:avLst/>
          </a:prstGeom>
          <a:noFill/>
          <a:ln w="9525">
            <a:noFill/>
            <a:miter lim="800000"/>
            <a:headEnd/>
            <a:tailEnd/>
          </a:ln>
        </p:spPr>
      </p:pic>
      <p:sp>
        <p:nvSpPr>
          <p:cNvPr id="28" name="左矢印 27"/>
          <p:cNvSpPr/>
          <p:nvPr/>
        </p:nvSpPr>
        <p:spPr>
          <a:xfrm rot="10800000">
            <a:off x="6948488" y="4797425"/>
            <a:ext cx="576262" cy="4318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dirty="0"/>
          </a:p>
        </p:txBody>
      </p:sp>
      <p:sp>
        <p:nvSpPr>
          <p:cNvPr id="30" name="左矢印 29"/>
          <p:cNvSpPr/>
          <p:nvPr/>
        </p:nvSpPr>
        <p:spPr>
          <a:xfrm rot="10800000">
            <a:off x="4140200" y="3717925"/>
            <a:ext cx="646113" cy="4318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dirty="0"/>
          </a:p>
        </p:txBody>
      </p:sp>
      <p:sp>
        <p:nvSpPr>
          <p:cNvPr id="31" name="減算記号 30"/>
          <p:cNvSpPr/>
          <p:nvPr/>
        </p:nvSpPr>
        <p:spPr>
          <a:xfrm>
            <a:off x="6083300" y="3430588"/>
            <a:ext cx="1223963" cy="1008062"/>
          </a:xfrm>
          <a:prstGeom prst="mathMin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p>
        </p:txBody>
      </p:sp>
      <p:sp>
        <p:nvSpPr>
          <p:cNvPr id="32" name="減算記号 31"/>
          <p:cNvSpPr/>
          <p:nvPr/>
        </p:nvSpPr>
        <p:spPr>
          <a:xfrm>
            <a:off x="6083300" y="5518150"/>
            <a:ext cx="1223963" cy="1008063"/>
          </a:xfrm>
          <a:prstGeom prst="mathMin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p>
        </p:txBody>
      </p:sp>
      <p:sp>
        <p:nvSpPr>
          <p:cNvPr id="33" name="減算記号 32"/>
          <p:cNvSpPr/>
          <p:nvPr/>
        </p:nvSpPr>
        <p:spPr>
          <a:xfrm rot="5400000">
            <a:off x="5579269" y="4437856"/>
            <a:ext cx="2879725" cy="1008063"/>
          </a:xfrm>
          <a:prstGeom prst="mathMin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p>
        </p:txBody>
      </p:sp>
      <p:sp>
        <p:nvSpPr>
          <p:cNvPr id="16405" name="テキスト ボックス 13"/>
          <p:cNvSpPr txBox="1">
            <a:spLocks noChangeArrowheads="1"/>
          </p:cNvSpPr>
          <p:nvPr/>
        </p:nvSpPr>
        <p:spPr bwMode="auto">
          <a:xfrm>
            <a:off x="4716463" y="2349500"/>
            <a:ext cx="2087562" cy="708025"/>
          </a:xfrm>
          <a:prstGeom prst="rect">
            <a:avLst/>
          </a:prstGeom>
          <a:noFill/>
          <a:ln w="9525">
            <a:solidFill>
              <a:srgbClr val="7030A0"/>
            </a:solidFill>
            <a:miter lim="800000"/>
            <a:headEnd/>
            <a:tailEnd/>
          </a:ln>
        </p:spPr>
        <p:txBody>
          <a:bodyPr>
            <a:spAutoFit/>
          </a:bodyPr>
          <a:lstStyle/>
          <a:p>
            <a:pPr algn="ctr"/>
            <a:r>
              <a:rPr lang="ja-JP" altLang="en-US" sz="2000"/>
              <a:t>距離のテンプレートマッチング結果</a:t>
            </a:r>
          </a:p>
        </p:txBody>
      </p:sp>
      <p:sp>
        <p:nvSpPr>
          <p:cNvPr id="16406" name="コンテンツ プレースホルダ 2"/>
          <p:cNvSpPr>
            <a:spLocks noGrp="1"/>
          </p:cNvSpPr>
          <p:nvPr>
            <p:ph idx="1"/>
          </p:nvPr>
        </p:nvSpPr>
        <p:spPr>
          <a:xfrm>
            <a:off x="395288" y="908050"/>
            <a:ext cx="8064500" cy="504825"/>
          </a:xfrm>
        </p:spPr>
        <p:txBody>
          <a:bodyPr/>
          <a:lstStyle/>
          <a:p>
            <a:r>
              <a:rPr lang="ja-JP" altLang="en-US" sz="2400" dirty="0" smtClean="0"/>
              <a:t>１フレーム前の手領域距離情報（テンプレート）と現在フレームの手領域距離情報で距離のマッチングを行う</a:t>
            </a:r>
            <a:endParaRPr lang="en-US" altLang="ja-JP" sz="2400" dirty="0" smtClean="0"/>
          </a:p>
          <a:p>
            <a:r>
              <a:rPr lang="ja-JP" altLang="en-US" sz="2400" dirty="0" smtClean="0"/>
              <a:t>距離の</a:t>
            </a:r>
            <a:r>
              <a:rPr lang="en-US" altLang="ja-JP" sz="2400" dirty="0" smtClean="0"/>
              <a:t>SAD</a:t>
            </a:r>
            <a:r>
              <a:rPr lang="ja-JP" altLang="en-US" sz="2400" dirty="0" smtClean="0"/>
              <a:t>が最小の座標</a:t>
            </a:r>
            <a:r>
              <a:rPr lang="en-US" altLang="ja-JP" sz="2400" dirty="0" smtClean="0"/>
              <a:t>(</a:t>
            </a:r>
            <a:r>
              <a:rPr lang="en-US" altLang="ja-JP" sz="2400" dirty="0" err="1" smtClean="0"/>
              <a:t>x,y</a:t>
            </a:r>
            <a:r>
              <a:rPr lang="en-US" altLang="ja-JP" sz="2400" dirty="0" smtClean="0"/>
              <a:t>)</a:t>
            </a:r>
            <a:r>
              <a:rPr lang="ja-JP" altLang="en-US" sz="2400" dirty="0" smtClean="0"/>
              <a:t>にテンプレートを合わせる</a:t>
            </a:r>
            <a:endParaRPr lang="en-US" altLang="ja-JP" sz="2400" dirty="0" smtClean="0"/>
          </a:p>
          <a:p>
            <a:endParaRPr lang="ja-JP" altLang="en-US" sz="2400" dirty="0" smtClean="0"/>
          </a:p>
        </p:txBody>
      </p:sp>
      <p:pic>
        <p:nvPicPr>
          <p:cNvPr id="16407" name="Picture 20"/>
          <p:cNvPicPr>
            <a:picLocks noChangeAspect="1" noChangeArrowheads="1"/>
          </p:cNvPicPr>
          <p:nvPr/>
        </p:nvPicPr>
        <p:blipFill>
          <a:blip r:embed="rId7" cstate="print"/>
          <a:srcRect/>
          <a:stretch>
            <a:fillRect/>
          </a:stretch>
        </p:blipFill>
        <p:spPr bwMode="auto">
          <a:xfrm>
            <a:off x="2771775" y="5518150"/>
            <a:ext cx="1187450" cy="787400"/>
          </a:xfrm>
          <a:prstGeom prst="rect">
            <a:avLst/>
          </a:prstGeom>
          <a:noFill/>
          <a:ln w="9525">
            <a:noFill/>
            <a:miter lim="800000"/>
            <a:headEnd/>
            <a:tailEnd/>
          </a:ln>
        </p:spPr>
      </p:pic>
      <p:pic>
        <p:nvPicPr>
          <p:cNvPr id="16408" name="Picture 22"/>
          <p:cNvPicPr>
            <a:picLocks noChangeAspect="1" noChangeArrowheads="1"/>
          </p:cNvPicPr>
          <p:nvPr/>
        </p:nvPicPr>
        <p:blipFill>
          <a:blip r:embed="rId8" cstate="print"/>
          <a:srcRect/>
          <a:stretch>
            <a:fillRect/>
          </a:stretch>
        </p:blipFill>
        <p:spPr bwMode="auto">
          <a:xfrm>
            <a:off x="2843213" y="3502025"/>
            <a:ext cx="1096962" cy="788988"/>
          </a:xfrm>
          <a:prstGeom prst="rect">
            <a:avLst/>
          </a:prstGeom>
          <a:noFill/>
          <a:ln w="9525">
            <a:noFill/>
            <a:miter lim="800000"/>
            <a:headEnd/>
            <a:tailEnd/>
          </a:ln>
        </p:spPr>
      </p:pic>
      <p:sp>
        <p:nvSpPr>
          <p:cNvPr id="37" name="左矢印 36"/>
          <p:cNvSpPr/>
          <p:nvPr/>
        </p:nvSpPr>
        <p:spPr>
          <a:xfrm rot="10800000">
            <a:off x="4140200" y="5805488"/>
            <a:ext cx="646113" cy="4318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p:txBody>
          <a:bodyPr/>
          <a:lstStyle/>
          <a:p>
            <a:r>
              <a:rPr lang="ja-JP" altLang="en-US" smtClean="0">
                <a:solidFill>
                  <a:schemeClr val="bg1"/>
                </a:solidFill>
              </a:rPr>
              <a:t>手同士が隠蔽している時の手領域抽出（２）</a:t>
            </a:r>
            <a:endParaRPr lang="ja-JP" altLang="en-US" smtClean="0"/>
          </a:p>
        </p:txBody>
      </p:sp>
      <p:pic>
        <p:nvPicPr>
          <p:cNvPr id="17411" name="Picture 3"/>
          <p:cNvPicPr>
            <a:picLocks noChangeAspect="1" noChangeArrowheads="1"/>
          </p:cNvPicPr>
          <p:nvPr/>
        </p:nvPicPr>
        <p:blipFill>
          <a:blip r:embed="rId2" cstate="print"/>
          <a:srcRect/>
          <a:stretch>
            <a:fillRect/>
          </a:stretch>
        </p:blipFill>
        <p:spPr bwMode="auto">
          <a:xfrm>
            <a:off x="107504" y="4077072"/>
            <a:ext cx="1728192" cy="2241922"/>
          </a:xfrm>
          <a:prstGeom prst="rect">
            <a:avLst/>
          </a:prstGeom>
          <a:noFill/>
          <a:ln w="9525">
            <a:noFill/>
            <a:miter lim="800000"/>
            <a:headEnd/>
            <a:tailEnd/>
          </a:ln>
        </p:spPr>
      </p:pic>
      <p:sp>
        <p:nvSpPr>
          <p:cNvPr id="17412" name="テキスト ボックス 16"/>
          <p:cNvSpPr txBox="1">
            <a:spLocks noChangeArrowheads="1"/>
          </p:cNvSpPr>
          <p:nvPr/>
        </p:nvSpPr>
        <p:spPr bwMode="auto">
          <a:xfrm>
            <a:off x="3563888" y="5445224"/>
            <a:ext cx="2735263" cy="1016000"/>
          </a:xfrm>
          <a:prstGeom prst="rect">
            <a:avLst/>
          </a:prstGeom>
          <a:noFill/>
          <a:ln w="9525">
            <a:solidFill>
              <a:schemeClr val="tx1"/>
            </a:solidFill>
            <a:miter lim="800000"/>
            <a:headEnd/>
            <a:tailEnd/>
          </a:ln>
        </p:spPr>
        <p:txBody>
          <a:bodyPr>
            <a:spAutoFit/>
          </a:bodyPr>
          <a:lstStyle/>
          <a:p>
            <a:r>
              <a:rPr lang="ja-JP" altLang="en-US" sz="2000" dirty="0"/>
              <a:t>隠蔽</a:t>
            </a:r>
            <a:r>
              <a:rPr lang="ja-JP" altLang="en-US" sz="2000" dirty="0" smtClean="0"/>
              <a:t>されている</a:t>
            </a:r>
            <a:r>
              <a:rPr lang="ja-JP" altLang="en-US" sz="2000" dirty="0"/>
              <a:t>手領域の距離情報をテンプレートを用いて補完</a:t>
            </a:r>
            <a:endParaRPr lang="en-US" altLang="ja-JP" sz="2000" dirty="0"/>
          </a:p>
        </p:txBody>
      </p:sp>
      <p:sp>
        <p:nvSpPr>
          <p:cNvPr id="18" name="左矢印 17"/>
          <p:cNvSpPr/>
          <p:nvPr/>
        </p:nvSpPr>
        <p:spPr>
          <a:xfrm rot="10800000">
            <a:off x="4932041" y="4221088"/>
            <a:ext cx="504056" cy="504056"/>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pic>
        <p:nvPicPr>
          <p:cNvPr id="17414" name="Picture 2"/>
          <p:cNvPicPr>
            <a:picLocks noChangeAspect="1" noChangeArrowheads="1"/>
          </p:cNvPicPr>
          <p:nvPr/>
        </p:nvPicPr>
        <p:blipFill>
          <a:blip r:embed="rId3" cstate="print"/>
          <a:srcRect/>
          <a:stretch>
            <a:fillRect/>
          </a:stretch>
        </p:blipFill>
        <p:spPr bwMode="auto">
          <a:xfrm>
            <a:off x="7235825" y="3321028"/>
            <a:ext cx="1656655" cy="2474936"/>
          </a:xfrm>
          <a:prstGeom prst="rect">
            <a:avLst/>
          </a:prstGeom>
          <a:noFill/>
          <a:ln w="9525">
            <a:noFill/>
            <a:miter lim="800000"/>
            <a:headEnd/>
            <a:tailEnd/>
          </a:ln>
        </p:spPr>
      </p:pic>
      <p:sp>
        <p:nvSpPr>
          <p:cNvPr id="17417" name="テキスト ボックス 16"/>
          <p:cNvSpPr txBox="1">
            <a:spLocks noChangeArrowheads="1"/>
          </p:cNvSpPr>
          <p:nvPr/>
        </p:nvSpPr>
        <p:spPr bwMode="auto">
          <a:xfrm>
            <a:off x="6732240" y="5797550"/>
            <a:ext cx="2411760" cy="1015663"/>
          </a:xfrm>
          <a:prstGeom prst="rect">
            <a:avLst/>
          </a:prstGeom>
          <a:noFill/>
          <a:ln w="9525">
            <a:noFill/>
            <a:miter lim="800000"/>
            <a:headEnd/>
            <a:tailEnd/>
          </a:ln>
        </p:spPr>
        <p:txBody>
          <a:bodyPr wrap="square">
            <a:spAutoFit/>
          </a:bodyPr>
          <a:lstStyle/>
          <a:p>
            <a:r>
              <a:rPr lang="ja-JP" altLang="en-US" sz="2000" dirty="0" smtClean="0"/>
              <a:t>決定領域内の距離</a:t>
            </a:r>
            <a:r>
              <a:rPr lang="ja-JP" altLang="en-US" sz="2000" dirty="0"/>
              <a:t>情報</a:t>
            </a:r>
            <a:r>
              <a:rPr lang="ja-JP" altLang="en-US" sz="2000" dirty="0" smtClean="0"/>
              <a:t>を新しいテンプレートとして</a:t>
            </a:r>
            <a:r>
              <a:rPr lang="ja-JP" altLang="en-US" sz="2000" dirty="0"/>
              <a:t>更新</a:t>
            </a:r>
          </a:p>
        </p:txBody>
      </p:sp>
      <p:sp>
        <p:nvSpPr>
          <p:cNvPr id="27" name="コンテンツ プレースホルダ 2"/>
          <p:cNvSpPr txBox="1">
            <a:spLocks/>
          </p:cNvSpPr>
          <p:nvPr/>
        </p:nvSpPr>
        <p:spPr bwMode="auto">
          <a:xfrm>
            <a:off x="323850" y="3213100"/>
            <a:ext cx="8064500" cy="720725"/>
          </a:xfrm>
          <a:prstGeom prst="rect">
            <a:avLst/>
          </a:prstGeom>
          <a:noFill/>
          <a:ln w="9525">
            <a:noFill/>
            <a:miter lim="800000"/>
            <a:headEnd/>
            <a:tailEnd/>
          </a:ln>
        </p:spPr>
        <p:txBody>
          <a:bodyPr/>
          <a:lstStyle/>
          <a:p>
            <a:pPr marL="342900" indent="-342900" eaLnBrk="0" hangingPunct="0">
              <a:spcBef>
                <a:spcPct val="20000"/>
              </a:spcBef>
              <a:buFontTx/>
              <a:buChar char="•"/>
              <a:defRPr/>
            </a:pPr>
            <a:r>
              <a:rPr lang="ja-JP" altLang="en-US" sz="2400" kern="0" dirty="0">
                <a:latin typeface="+mn-lt"/>
                <a:ea typeface="+mn-ea"/>
              </a:rPr>
              <a:t>手話を認識するために隠蔽されている領域を</a:t>
            </a:r>
            <a:r>
              <a:rPr lang="ja-JP" altLang="en-US" sz="2400" kern="0" dirty="0" smtClean="0">
                <a:latin typeface="+mn-lt"/>
                <a:ea typeface="+mn-ea"/>
              </a:rPr>
              <a:t>推測</a:t>
            </a:r>
            <a:endParaRPr lang="ja-JP" altLang="en-US" sz="2400" kern="0" dirty="0">
              <a:latin typeface="+mn-lt"/>
              <a:ea typeface="+mn-ea"/>
            </a:endParaRPr>
          </a:p>
        </p:txBody>
      </p:sp>
      <p:pic>
        <p:nvPicPr>
          <p:cNvPr id="17420" name="Picture 2"/>
          <p:cNvPicPr>
            <a:picLocks noChangeAspect="1" noChangeArrowheads="1"/>
          </p:cNvPicPr>
          <p:nvPr/>
        </p:nvPicPr>
        <p:blipFill>
          <a:blip r:embed="rId4" cstate="print"/>
          <a:srcRect/>
          <a:stretch>
            <a:fillRect/>
          </a:stretch>
        </p:blipFill>
        <p:spPr bwMode="auto">
          <a:xfrm>
            <a:off x="2627784" y="1412776"/>
            <a:ext cx="1893598" cy="1596008"/>
          </a:xfrm>
          <a:prstGeom prst="rect">
            <a:avLst/>
          </a:prstGeom>
          <a:noFill/>
          <a:ln w="9525">
            <a:noFill/>
            <a:miter lim="800000"/>
            <a:headEnd/>
            <a:tailEnd/>
          </a:ln>
        </p:spPr>
      </p:pic>
      <p:pic>
        <p:nvPicPr>
          <p:cNvPr id="17421" name="Picture 4"/>
          <p:cNvPicPr>
            <a:picLocks noChangeAspect="1" noChangeArrowheads="1"/>
          </p:cNvPicPr>
          <p:nvPr/>
        </p:nvPicPr>
        <p:blipFill>
          <a:blip r:embed="rId5" cstate="print"/>
          <a:srcRect/>
          <a:stretch>
            <a:fillRect/>
          </a:stretch>
        </p:blipFill>
        <p:spPr bwMode="auto">
          <a:xfrm>
            <a:off x="35496" y="1412776"/>
            <a:ext cx="1963937" cy="1545903"/>
          </a:xfrm>
          <a:prstGeom prst="rect">
            <a:avLst/>
          </a:prstGeom>
          <a:noFill/>
          <a:ln w="9525">
            <a:noFill/>
            <a:miter lim="800000"/>
            <a:headEnd/>
            <a:tailEnd/>
          </a:ln>
        </p:spPr>
      </p:pic>
      <p:sp>
        <p:nvSpPr>
          <p:cNvPr id="29" name="左矢印 28"/>
          <p:cNvSpPr/>
          <p:nvPr/>
        </p:nvSpPr>
        <p:spPr>
          <a:xfrm rot="10800000">
            <a:off x="2051721" y="1988840"/>
            <a:ext cx="432048" cy="43204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cxnSp>
        <p:nvCxnSpPr>
          <p:cNvPr id="31" name="直線コネクタ 30"/>
          <p:cNvCxnSpPr/>
          <p:nvPr/>
        </p:nvCxnSpPr>
        <p:spPr>
          <a:xfrm>
            <a:off x="107950" y="3141663"/>
            <a:ext cx="8713788" cy="0"/>
          </a:xfrm>
          <a:prstGeom prst="line">
            <a:avLst/>
          </a:prstGeom>
          <a:ln>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2" name="コンテンツ プレースホルダ 2"/>
          <p:cNvSpPr txBox="1">
            <a:spLocks/>
          </p:cNvSpPr>
          <p:nvPr/>
        </p:nvSpPr>
        <p:spPr bwMode="auto">
          <a:xfrm>
            <a:off x="323850" y="908050"/>
            <a:ext cx="3672086" cy="432718"/>
          </a:xfrm>
          <a:prstGeom prst="rect">
            <a:avLst/>
          </a:prstGeom>
          <a:noFill/>
          <a:ln w="9525">
            <a:noFill/>
            <a:miter lim="800000"/>
            <a:headEnd/>
            <a:tailEnd/>
          </a:ln>
        </p:spPr>
        <p:txBody>
          <a:bodyPr/>
          <a:lstStyle/>
          <a:p>
            <a:pPr marL="342900" indent="-342900" eaLnBrk="0" hangingPunct="0">
              <a:spcBef>
                <a:spcPct val="20000"/>
              </a:spcBef>
              <a:buFontTx/>
              <a:buChar char="•"/>
              <a:defRPr/>
            </a:pPr>
            <a:r>
              <a:rPr lang="ja-JP" altLang="en-US" sz="2400" kern="0" dirty="0" smtClean="0">
                <a:latin typeface="+mn-lt"/>
                <a:ea typeface="+mn-ea"/>
              </a:rPr>
              <a:t>手候補領域を抽出</a:t>
            </a:r>
            <a:endParaRPr lang="ja-JP" altLang="en-US" sz="2400" kern="0" dirty="0">
              <a:latin typeface="+mn-lt"/>
              <a:ea typeface="+mn-ea"/>
            </a:endParaRPr>
          </a:p>
        </p:txBody>
      </p:sp>
      <p:sp>
        <p:nvSpPr>
          <p:cNvPr id="17425" name="テキスト ボックス 16"/>
          <p:cNvSpPr txBox="1">
            <a:spLocks noChangeArrowheads="1"/>
          </p:cNvSpPr>
          <p:nvPr/>
        </p:nvSpPr>
        <p:spPr bwMode="auto">
          <a:xfrm>
            <a:off x="4716016" y="908720"/>
            <a:ext cx="4248472" cy="2246769"/>
          </a:xfrm>
          <a:prstGeom prst="rect">
            <a:avLst/>
          </a:prstGeom>
          <a:noFill/>
          <a:ln w="9525">
            <a:noFill/>
            <a:miter lim="800000"/>
            <a:headEnd/>
            <a:tailEnd/>
          </a:ln>
        </p:spPr>
        <p:txBody>
          <a:bodyPr wrap="square">
            <a:spAutoFit/>
          </a:bodyPr>
          <a:lstStyle/>
          <a:p>
            <a:pPr>
              <a:buFont typeface="Arial" pitchFamily="34" charset="0"/>
              <a:buChar char="•"/>
            </a:pPr>
            <a:r>
              <a:rPr lang="ja-JP" altLang="en-US" sz="2000" dirty="0" smtClean="0"/>
              <a:t>隠蔽領域</a:t>
            </a:r>
            <a:r>
              <a:rPr lang="en-US" altLang="ja-JP" sz="2000" dirty="0" smtClean="0"/>
              <a:t>(</a:t>
            </a:r>
            <a:r>
              <a:rPr lang="ja-JP" altLang="en-US" sz="2000" dirty="0" smtClean="0"/>
              <a:t>黄色領域</a:t>
            </a:r>
            <a:r>
              <a:rPr lang="en-US" altLang="ja-JP" sz="2000" dirty="0" smtClean="0"/>
              <a:t>)</a:t>
            </a:r>
            <a:r>
              <a:rPr lang="ja-JP" altLang="en-US" sz="2000" dirty="0" err="1" smtClean="0"/>
              <a:t>で多数決に</a:t>
            </a:r>
            <a:r>
              <a:rPr lang="ja-JP" altLang="en-US" sz="2000" dirty="0" smtClean="0"/>
              <a:t>より、手前にある手を決定</a:t>
            </a:r>
            <a:endParaRPr lang="en-US" altLang="ja-JP" sz="2000" dirty="0" smtClean="0"/>
          </a:p>
          <a:p>
            <a:pPr>
              <a:buFont typeface="Arial" pitchFamily="34" charset="0"/>
              <a:buChar char="•"/>
            </a:pPr>
            <a:r>
              <a:rPr lang="ja-JP" altLang="en-US" sz="2000" dirty="0" smtClean="0"/>
              <a:t>手前にある手の１</a:t>
            </a:r>
            <a:r>
              <a:rPr lang="ja-JP" altLang="en-US" sz="2000" dirty="0"/>
              <a:t>フレーム前と現在フレームで距離値が類似の画素を抽出し</a:t>
            </a:r>
            <a:r>
              <a:rPr lang="ja-JP" altLang="en-US" sz="2000" dirty="0" smtClean="0"/>
              <a:t>マージ</a:t>
            </a:r>
            <a:endParaRPr lang="en-US" altLang="ja-JP" sz="2000" dirty="0" smtClean="0"/>
          </a:p>
          <a:p>
            <a:pPr>
              <a:buFont typeface="Arial" pitchFamily="34" charset="0"/>
              <a:buChar char="•"/>
            </a:pPr>
            <a:r>
              <a:rPr lang="ja-JP" altLang="en-US" sz="2000" dirty="0" smtClean="0"/>
              <a:t>奥にある手に対して手前の手と同様の処理をする</a:t>
            </a:r>
            <a:endParaRPr lang="en-US" altLang="ja-JP" sz="2000" dirty="0" smtClean="0"/>
          </a:p>
        </p:txBody>
      </p:sp>
      <p:pic>
        <p:nvPicPr>
          <p:cNvPr id="19" name="Picture 3"/>
          <p:cNvPicPr>
            <a:picLocks noChangeAspect="1" noChangeArrowheads="1"/>
          </p:cNvPicPr>
          <p:nvPr/>
        </p:nvPicPr>
        <p:blipFill>
          <a:blip r:embed="rId6" cstate="print"/>
          <a:srcRect/>
          <a:stretch>
            <a:fillRect/>
          </a:stretch>
        </p:blipFill>
        <p:spPr bwMode="auto">
          <a:xfrm>
            <a:off x="1907704" y="3909417"/>
            <a:ext cx="1584176" cy="1201971"/>
          </a:xfrm>
          <a:prstGeom prst="rect">
            <a:avLst/>
          </a:prstGeom>
          <a:noFill/>
          <a:ln w="9525">
            <a:noFill/>
            <a:miter lim="800000"/>
            <a:headEnd/>
            <a:tailEnd/>
          </a:ln>
        </p:spPr>
      </p:pic>
      <p:sp>
        <p:nvSpPr>
          <p:cNvPr id="17" name="正方形/長方形 16"/>
          <p:cNvSpPr/>
          <p:nvPr/>
        </p:nvSpPr>
        <p:spPr>
          <a:xfrm>
            <a:off x="2123728" y="5219908"/>
            <a:ext cx="1107996" cy="369332"/>
          </a:xfrm>
          <a:prstGeom prst="rect">
            <a:avLst/>
          </a:prstGeom>
        </p:spPr>
        <p:txBody>
          <a:bodyPr wrap="none">
            <a:spAutoFit/>
          </a:bodyPr>
          <a:lstStyle/>
          <a:p>
            <a:r>
              <a:rPr lang="ja-JP" altLang="en-US" dirty="0" smtClean="0"/>
              <a:t>隠蔽領域</a:t>
            </a:r>
            <a:endParaRPr lang="ja-JP" altLang="en-US" dirty="0"/>
          </a:p>
        </p:txBody>
      </p:sp>
      <p:pic>
        <p:nvPicPr>
          <p:cNvPr id="22529" name="Picture 1"/>
          <p:cNvPicPr>
            <a:picLocks noChangeAspect="1" noChangeArrowheads="1"/>
          </p:cNvPicPr>
          <p:nvPr/>
        </p:nvPicPr>
        <p:blipFill>
          <a:blip r:embed="rId7" cstate="print"/>
          <a:srcRect/>
          <a:stretch>
            <a:fillRect/>
          </a:stretch>
        </p:blipFill>
        <p:spPr bwMode="auto">
          <a:xfrm>
            <a:off x="3635896" y="3909417"/>
            <a:ext cx="1296144" cy="1195668"/>
          </a:xfrm>
          <a:prstGeom prst="rect">
            <a:avLst/>
          </a:prstGeom>
          <a:noFill/>
          <a:ln w="9525">
            <a:noFill/>
            <a:miter lim="800000"/>
            <a:headEnd/>
            <a:tailEnd/>
          </a:ln>
        </p:spPr>
      </p:pic>
      <p:pic>
        <p:nvPicPr>
          <p:cNvPr id="22531" name="Picture 3"/>
          <p:cNvPicPr>
            <a:picLocks noChangeAspect="1" noChangeArrowheads="1"/>
          </p:cNvPicPr>
          <p:nvPr/>
        </p:nvPicPr>
        <p:blipFill>
          <a:blip r:embed="rId8" cstate="print"/>
          <a:srcRect/>
          <a:stretch>
            <a:fillRect/>
          </a:stretch>
        </p:blipFill>
        <p:spPr bwMode="auto">
          <a:xfrm>
            <a:off x="5436096" y="3909417"/>
            <a:ext cx="1533525" cy="1247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title"/>
          </p:nvPr>
        </p:nvSpPr>
        <p:spPr/>
        <p:txBody>
          <a:bodyPr/>
          <a:lstStyle/>
          <a:p>
            <a:pPr eaLnBrk="1" hangingPunct="1"/>
            <a:r>
              <a:rPr lang="ja-JP" altLang="en-US" smtClean="0">
                <a:solidFill>
                  <a:schemeClr val="bg1"/>
                </a:solidFill>
              </a:rPr>
              <a:t>顔と手領域の隠蔽</a:t>
            </a:r>
          </a:p>
        </p:txBody>
      </p:sp>
      <p:grpSp>
        <p:nvGrpSpPr>
          <p:cNvPr id="18435" name="グループ化 433"/>
          <p:cNvGrpSpPr>
            <a:grpSpLocks/>
          </p:cNvGrpSpPr>
          <p:nvPr/>
        </p:nvGrpSpPr>
        <p:grpSpPr bwMode="auto">
          <a:xfrm>
            <a:off x="34925" y="1508125"/>
            <a:ext cx="2160588" cy="1800225"/>
            <a:chOff x="395536" y="1484784"/>
            <a:chExt cx="2304256" cy="1944216"/>
          </a:xfrm>
        </p:grpSpPr>
        <p:sp>
          <p:nvSpPr>
            <p:cNvPr id="6" name="スマイル 5"/>
            <p:cNvSpPr/>
            <p:nvPr/>
          </p:nvSpPr>
          <p:spPr bwMode="auto">
            <a:xfrm>
              <a:off x="1187624" y="1556792"/>
              <a:ext cx="791633" cy="861026"/>
            </a:xfrm>
            <a:prstGeom prst="smileyFace">
              <a:avLst>
                <a:gd name="adj" fmla="val 4653"/>
              </a:avLst>
            </a:prstGeom>
            <a:solidFill>
              <a:srgbClr val="0070C0">
                <a:alpha val="66000"/>
              </a:srgbClr>
            </a:solidFill>
            <a:ln w="9525" cap="flat" cmpd="sng" algn="ctr">
              <a:solidFill>
                <a:schemeClr val="tx1"/>
              </a:solidFill>
              <a:prstDash val="solid"/>
              <a:round/>
              <a:headEnd type="none" w="med" len="med"/>
              <a:tailEnd type="none" w="med" len="med"/>
            </a:ln>
            <a:effectLst/>
            <a:scene3d>
              <a:camera prst="orthographicFront">
                <a:rot lat="0" lon="0" rev="0"/>
              </a:camera>
              <a:lightRig rig="threePt" dir="t"/>
            </a:scene3d>
          </p:spPr>
          <p:txBody>
            <a:bodyPr/>
            <a:lstStyle/>
            <a:p>
              <a:pPr defTabSz="4176713">
                <a:defRPr/>
              </a:pPr>
              <a:endParaRPr lang="ja-JP" altLang="en-US" sz="4400" dirty="0">
                <a:ea typeface="ＭＳ ゴシック" pitchFamily="49" charset="-128"/>
              </a:endParaRPr>
            </a:p>
          </p:txBody>
        </p:sp>
        <p:sp>
          <p:nvSpPr>
            <p:cNvPr id="7" name="正方形/長方形 6"/>
            <p:cNvSpPr/>
            <p:nvPr/>
          </p:nvSpPr>
          <p:spPr bwMode="auto">
            <a:xfrm>
              <a:off x="395536" y="1484784"/>
              <a:ext cx="2304256" cy="1944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grpSp>
          <p:nvGrpSpPr>
            <p:cNvPr id="18540" name="グループ化 137"/>
            <p:cNvGrpSpPr>
              <a:grpSpLocks/>
            </p:cNvGrpSpPr>
            <p:nvPr/>
          </p:nvGrpSpPr>
          <p:grpSpPr bwMode="auto">
            <a:xfrm>
              <a:off x="1728077" y="2204864"/>
              <a:ext cx="683683" cy="623501"/>
              <a:chOff x="6804248" y="2564904"/>
              <a:chExt cx="683683" cy="623501"/>
            </a:xfrm>
          </p:grpSpPr>
          <p:grpSp>
            <p:nvGrpSpPr>
              <p:cNvPr id="4" name="Group 1196"/>
              <p:cNvGrpSpPr>
                <a:grpSpLocks/>
              </p:cNvGrpSpPr>
              <p:nvPr/>
            </p:nvGrpSpPr>
            <p:grpSpPr bwMode="auto">
              <a:xfrm>
                <a:off x="6804248" y="2564904"/>
                <a:ext cx="683683" cy="623501"/>
                <a:chOff x="2752" y="2417"/>
                <a:chExt cx="904" cy="1088"/>
              </a:xfrm>
              <a:solidFill>
                <a:srgbClr val="00B050"/>
              </a:solidFill>
              <a:scene3d>
                <a:camera prst="orthographicFront">
                  <a:rot lat="0" lon="0" rev="0"/>
                </a:camera>
                <a:lightRig rig="threePt" dir="t"/>
              </a:scene3d>
            </p:grpSpPr>
            <p:sp>
              <p:nvSpPr>
                <p:cNvPr id="32" name="AutoShape 1197"/>
                <p:cNvSpPr>
                  <a:spLocks noChangeArrowheads="1"/>
                </p:cNvSpPr>
                <p:nvPr/>
              </p:nvSpPr>
              <p:spPr bwMode="auto">
                <a:xfrm rot="15530403">
                  <a:off x="2707" y="2859"/>
                  <a:ext cx="799" cy="133"/>
                </a:xfrm>
                <a:prstGeom prst="roundRect">
                  <a:avLst>
                    <a:gd name="adj" fmla="val 50000"/>
                  </a:avLst>
                </a:prstGeom>
                <a:grpFill/>
                <a:ln w="28575" algn="ctr">
                  <a:solidFill>
                    <a:srgbClr val="00B050"/>
                  </a:solidFill>
                  <a:round/>
                  <a:headEnd/>
                  <a:tailEnd/>
                </a:ln>
                <a:effectLst/>
              </p:spPr>
              <p:txBody>
                <a:bodyPr wrap="none" anchor="ctr"/>
                <a:lstStyle/>
                <a:p>
                  <a:pPr>
                    <a:defRPr/>
                  </a:pPr>
                  <a:endParaRPr lang="ja-JP" altLang="en-US" dirty="0">
                    <a:ea typeface="ＭＳ Ｐゴシック" charset="-128"/>
                  </a:endParaRPr>
                </a:p>
              </p:txBody>
            </p:sp>
            <p:sp>
              <p:nvSpPr>
                <p:cNvPr id="33" name="AutoShape 1198"/>
                <p:cNvSpPr>
                  <a:spLocks noChangeArrowheads="1"/>
                </p:cNvSpPr>
                <p:nvPr/>
              </p:nvSpPr>
              <p:spPr bwMode="auto">
                <a:xfrm rot="1800000">
                  <a:off x="2752" y="3097"/>
                  <a:ext cx="499" cy="156"/>
                </a:xfrm>
                <a:prstGeom prst="roundRect">
                  <a:avLst>
                    <a:gd name="adj" fmla="val 50000"/>
                  </a:avLst>
                </a:prstGeom>
                <a:grpFill/>
                <a:ln w="28575" algn="ctr">
                  <a:solidFill>
                    <a:srgbClr val="00B050"/>
                  </a:solidFill>
                  <a:round/>
                  <a:headEnd/>
                  <a:tailEnd/>
                </a:ln>
                <a:effectLst/>
              </p:spPr>
              <p:txBody>
                <a:bodyPr wrap="none" anchor="ctr"/>
                <a:lstStyle/>
                <a:p>
                  <a:pPr>
                    <a:defRPr/>
                  </a:pPr>
                  <a:endParaRPr lang="ja-JP" altLang="en-US" dirty="0">
                    <a:ea typeface="ＭＳ Ｐゴシック" charset="-128"/>
                  </a:endParaRPr>
                </a:p>
              </p:txBody>
            </p:sp>
            <p:sp>
              <p:nvSpPr>
                <p:cNvPr id="34" name="AutoShape 1199"/>
                <p:cNvSpPr>
                  <a:spLocks noChangeArrowheads="1"/>
                </p:cNvSpPr>
                <p:nvPr/>
              </p:nvSpPr>
              <p:spPr bwMode="auto">
                <a:xfrm rot="-5656074">
                  <a:off x="2909" y="2713"/>
                  <a:ext cx="726" cy="133"/>
                </a:xfrm>
                <a:prstGeom prst="roundRect">
                  <a:avLst>
                    <a:gd name="adj" fmla="val 50000"/>
                  </a:avLst>
                </a:prstGeom>
                <a:grpFill/>
                <a:ln w="28575" algn="ctr">
                  <a:solidFill>
                    <a:srgbClr val="00B050"/>
                  </a:solidFill>
                  <a:round/>
                  <a:headEnd/>
                  <a:tailEnd/>
                </a:ln>
                <a:effectLst/>
              </p:spPr>
              <p:txBody>
                <a:bodyPr wrap="none" anchor="ctr"/>
                <a:lstStyle/>
                <a:p>
                  <a:pPr>
                    <a:defRPr/>
                  </a:pPr>
                  <a:endParaRPr lang="ja-JP" altLang="en-US" dirty="0">
                    <a:ea typeface="ＭＳ Ｐゴシック" charset="-128"/>
                  </a:endParaRPr>
                </a:p>
              </p:txBody>
            </p:sp>
            <p:sp>
              <p:nvSpPr>
                <p:cNvPr id="35" name="AutoShape 1200"/>
                <p:cNvSpPr>
                  <a:spLocks noChangeArrowheads="1"/>
                </p:cNvSpPr>
                <p:nvPr/>
              </p:nvSpPr>
              <p:spPr bwMode="auto">
                <a:xfrm rot="-4782733">
                  <a:off x="3119" y="2759"/>
                  <a:ext cx="635" cy="133"/>
                </a:xfrm>
                <a:prstGeom prst="roundRect">
                  <a:avLst>
                    <a:gd name="adj" fmla="val 50000"/>
                  </a:avLst>
                </a:prstGeom>
                <a:grpFill/>
                <a:ln w="28575" algn="ctr">
                  <a:solidFill>
                    <a:srgbClr val="00B050"/>
                  </a:solidFill>
                  <a:round/>
                  <a:headEnd/>
                  <a:tailEnd/>
                </a:ln>
                <a:effectLst/>
              </p:spPr>
              <p:txBody>
                <a:bodyPr wrap="none" anchor="ctr"/>
                <a:lstStyle/>
                <a:p>
                  <a:pPr>
                    <a:defRPr/>
                  </a:pPr>
                  <a:endParaRPr lang="ja-JP" altLang="en-US" dirty="0">
                    <a:ea typeface="ＭＳ Ｐゴシック" charset="-128"/>
                  </a:endParaRPr>
                </a:p>
              </p:txBody>
            </p:sp>
            <p:sp>
              <p:nvSpPr>
                <p:cNvPr id="36" name="AutoShape 1201"/>
                <p:cNvSpPr>
                  <a:spLocks noChangeArrowheads="1"/>
                </p:cNvSpPr>
                <p:nvPr/>
              </p:nvSpPr>
              <p:spPr bwMode="auto">
                <a:xfrm rot="-4039365">
                  <a:off x="3340" y="2845"/>
                  <a:ext cx="499" cy="133"/>
                </a:xfrm>
                <a:prstGeom prst="roundRect">
                  <a:avLst>
                    <a:gd name="adj" fmla="val 50000"/>
                  </a:avLst>
                </a:prstGeom>
                <a:grpFill/>
                <a:ln w="28575" algn="ctr">
                  <a:solidFill>
                    <a:srgbClr val="00B050"/>
                  </a:solidFill>
                  <a:round/>
                  <a:headEnd/>
                  <a:tailEnd/>
                </a:ln>
                <a:effectLst/>
              </p:spPr>
              <p:txBody>
                <a:bodyPr wrap="none" anchor="ctr"/>
                <a:lstStyle/>
                <a:p>
                  <a:pPr>
                    <a:defRPr/>
                  </a:pPr>
                  <a:endParaRPr lang="ja-JP" altLang="en-US" dirty="0">
                    <a:ea typeface="ＭＳ Ｐゴシック" charset="-128"/>
                  </a:endParaRPr>
                </a:p>
              </p:txBody>
            </p:sp>
            <p:sp>
              <p:nvSpPr>
                <p:cNvPr id="37" name="AutoShape 1202"/>
                <p:cNvSpPr>
                  <a:spLocks noChangeArrowheads="1"/>
                </p:cNvSpPr>
                <p:nvPr/>
              </p:nvSpPr>
              <p:spPr bwMode="auto">
                <a:xfrm>
                  <a:off x="3061" y="2840"/>
                  <a:ext cx="552" cy="665"/>
                </a:xfrm>
                <a:prstGeom prst="roundRect">
                  <a:avLst>
                    <a:gd name="adj" fmla="val 50000"/>
                  </a:avLst>
                </a:prstGeom>
                <a:grpFill/>
                <a:ln w="28575" algn="ctr">
                  <a:solidFill>
                    <a:srgbClr val="00B050"/>
                  </a:solidFill>
                  <a:round/>
                  <a:headEnd/>
                  <a:tailEnd/>
                </a:ln>
                <a:effectLst/>
              </p:spPr>
              <p:txBody>
                <a:bodyPr wrap="none" anchor="ctr"/>
                <a:lstStyle/>
                <a:p>
                  <a:pPr>
                    <a:defRPr/>
                  </a:pPr>
                  <a:endParaRPr lang="ja-JP" altLang="en-US" dirty="0">
                    <a:ea typeface="ＭＳ Ｐゴシック" charset="-128"/>
                  </a:endParaRPr>
                </a:p>
              </p:txBody>
            </p:sp>
          </p:grpSp>
          <p:grpSp>
            <p:nvGrpSpPr>
              <p:cNvPr id="5" name="Group 1203"/>
              <p:cNvGrpSpPr>
                <a:grpSpLocks/>
              </p:cNvGrpSpPr>
              <p:nvPr/>
            </p:nvGrpSpPr>
            <p:grpSpPr bwMode="auto">
              <a:xfrm>
                <a:off x="6804248" y="2564904"/>
                <a:ext cx="683683" cy="623501"/>
                <a:chOff x="2752" y="2417"/>
                <a:chExt cx="904" cy="1088"/>
              </a:xfrm>
              <a:scene3d>
                <a:camera prst="orthographicFront">
                  <a:rot lat="0" lon="0" rev="0"/>
                </a:camera>
                <a:lightRig rig="threePt" dir="t"/>
              </a:scene3d>
            </p:grpSpPr>
            <p:sp>
              <p:nvSpPr>
                <p:cNvPr id="26" name="AutoShape 1204"/>
                <p:cNvSpPr>
                  <a:spLocks noChangeArrowheads="1"/>
                </p:cNvSpPr>
                <p:nvPr/>
              </p:nvSpPr>
              <p:spPr bwMode="auto">
                <a:xfrm rot="15530403">
                  <a:off x="2707" y="2859"/>
                  <a:ext cx="799" cy="133"/>
                </a:xfrm>
                <a:prstGeom prst="roundRect">
                  <a:avLst>
                    <a:gd name="adj" fmla="val 50000"/>
                  </a:avLst>
                </a:prstGeom>
                <a:solidFill>
                  <a:srgbClr val="FFCC99"/>
                </a:solidFill>
                <a:ln w="28575" algn="ctr">
                  <a:noFill/>
                  <a:round/>
                  <a:headEnd/>
                  <a:tailEnd/>
                </a:ln>
                <a:effectLst/>
              </p:spPr>
              <p:txBody>
                <a:bodyPr wrap="none" anchor="ctr"/>
                <a:lstStyle/>
                <a:p>
                  <a:pPr>
                    <a:defRPr/>
                  </a:pPr>
                  <a:endParaRPr lang="ja-JP" altLang="en-US" dirty="0">
                    <a:ea typeface="ＭＳ Ｐゴシック" charset="-128"/>
                  </a:endParaRPr>
                </a:p>
              </p:txBody>
            </p:sp>
            <p:sp>
              <p:nvSpPr>
                <p:cNvPr id="27" name="AutoShape 1205"/>
                <p:cNvSpPr>
                  <a:spLocks noChangeArrowheads="1"/>
                </p:cNvSpPr>
                <p:nvPr/>
              </p:nvSpPr>
              <p:spPr bwMode="auto">
                <a:xfrm rot="1800000">
                  <a:off x="2752" y="3097"/>
                  <a:ext cx="499" cy="156"/>
                </a:xfrm>
                <a:prstGeom prst="roundRect">
                  <a:avLst>
                    <a:gd name="adj" fmla="val 50000"/>
                  </a:avLst>
                </a:prstGeom>
                <a:solidFill>
                  <a:srgbClr val="FFCC99"/>
                </a:solidFill>
                <a:ln w="28575" algn="ctr">
                  <a:noFill/>
                  <a:round/>
                  <a:headEnd/>
                  <a:tailEnd/>
                </a:ln>
                <a:effectLst/>
              </p:spPr>
              <p:txBody>
                <a:bodyPr wrap="none" anchor="ctr"/>
                <a:lstStyle/>
                <a:p>
                  <a:pPr>
                    <a:defRPr/>
                  </a:pPr>
                  <a:endParaRPr lang="ja-JP" altLang="en-US" dirty="0">
                    <a:ea typeface="ＭＳ Ｐゴシック" charset="-128"/>
                  </a:endParaRPr>
                </a:p>
              </p:txBody>
            </p:sp>
            <p:sp>
              <p:nvSpPr>
                <p:cNvPr id="28" name="AutoShape 1206"/>
                <p:cNvSpPr>
                  <a:spLocks noChangeArrowheads="1"/>
                </p:cNvSpPr>
                <p:nvPr/>
              </p:nvSpPr>
              <p:spPr bwMode="auto">
                <a:xfrm rot="-5656074">
                  <a:off x="2909" y="2713"/>
                  <a:ext cx="726" cy="133"/>
                </a:xfrm>
                <a:prstGeom prst="roundRect">
                  <a:avLst>
                    <a:gd name="adj" fmla="val 50000"/>
                  </a:avLst>
                </a:prstGeom>
                <a:solidFill>
                  <a:srgbClr val="FFCC99"/>
                </a:solidFill>
                <a:ln w="28575" algn="ctr">
                  <a:noFill/>
                  <a:round/>
                  <a:headEnd/>
                  <a:tailEnd/>
                </a:ln>
                <a:effectLst/>
              </p:spPr>
              <p:txBody>
                <a:bodyPr wrap="none" anchor="ctr"/>
                <a:lstStyle/>
                <a:p>
                  <a:pPr>
                    <a:defRPr/>
                  </a:pPr>
                  <a:endParaRPr lang="ja-JP" altLang="en-US" dirty="0">
                    <a:ea typeface="ＭＳ Ｐゴシック" charset="-128"/>
                  </a:endParaRPr>
                </a:p>
              </p:txBody>
            </p:sp>
            <p:sp>
              <p:nvSpPr>
                <p:cNvPr id="29" name="AutoShape 1207"/>
                <p:cNvSpPr>
                  <a:spLocks noChangeArrowheads="1"/>
                </p:cNvSpPr>
                <p:nvPr/>
              </p:nvSpPr>
              <p:spPr bwMode="auto">
                <a:xfrm rot="-4782733">
                  <a:off x="3119" y="2759"/>
                  <a:ext cx="635" cy="133"/>
                </a:xfrm>
                <a:prstGeom prst="roundRect">
                  <a:avLst>
                    <a:gd name="adj" fmla="val 50000"/>
                  </a:avLst>
                </a:prstGeom>
                <a:solidFill>
                  <a:srgbClr val="FFCC99"/>
                </a:solidFill>
                <a:ln w="28575" algn="ctr">
                  <a:noFill/>
                  <a:round/>
                  <a:headEnd/>
                  <a:tailEnd/>
                </a:ln>
                <a:effectLst/>
              </p:spPr>
              <p:txBody>
                <a:bodyPr wrap="none" anchor="ctr"/>
                <a:lstStyle/>
                <a:p>
                  <a:pPr>
                    <a:defRPr/>
                  </a:pPr>
                  <a:endParaRPr lang="ja-JP" altLang="en-US" dirty="0">
                    <a:ea typeface="ＭＳ Ｐゴシック" charset="-128"/>
                  </a:endParaRPr>
                </a:p>
              </p:txBody>
            </p:sp>
            <p:sp>
              <p:nvSpPr>
                <p:cNvPr id="30" name="AutoShape 1208"/>
                <p:cNvSpPr>
                  <a:spLocks noChangeArrowheads="1"/>
                </p:cNvSpPr>
                <p:nvPr/>
              </p:nvSpPr>
              <p:spPr bwMode="auto">
                <a:xfrm rot="-4039365">
                  <a:off x="3340" y="2845"/>
                  <a:ext cx="499" cy="133"/>
                </a:xfrm>
                <a:prstGeom prst="roundRect">
                  <a:avLst>
                    <a:gd name="adj" fmla="val 50000"/>
                  </a:avLst>
                </a:prstGeom>
                <a:solidFill>
                  <a:srgbClr val="FFCC99"/>
                </a:solidFill>
                <a:ln w="28575" algn="ctr">
                  <a:noFill/>
                  <a:round/>
                  <a:headEnd/>
                  <a:tailEnd/>
                </a:ln>
                <a:effectLst/>
              </p:spPr>
              <p:txBody>
                <a:bodyPr wrap="none" anchor="ctr"/>
                <a:lstStyle/>
                <a:p>
                  <a:pPr>
                    <a:defRPr/>
                  </a:pPr>
                  <a:endParaRPr lang="ja-JP" altLang="en-US" dirty="0">
                    <a:ea typeface="ＭＳ Ｐゴシック" charset="-128"/>
                  </a:endParaRPr>
                </a:p>
              </p:txBody>
            </p:sp>
            <p:sp>
              <p:nvSpPr>
                <p:cNvPr id="31" name="AutoShape 1209"/>
                <p:cNvSpPr>
                  <a:spLocks noChangeArrowheads="1"/>
                </p:cNvSpPr>
                <p:nvPr/>
              </p:nvSpPr>
              <p:spPr bwMode="auto">
                <a:xfrm>
                  <a:off x="3061" y="2840"/>
                  <a:ext cx="552" cy="665"/>
                </a:xfrm>
                <a:prstGeom prst="roundRect">
                  <a:avLst>
                    <a:gd name="adj" fmla="val 50000"/>
                  </a:avLst>
                </a:prstGeom>
                <a:solidFill>
                  <a:srgbClr val="FFCC99"/>
                </a:solidFill>
                <a:ln w="28575" algn="ctr">
                  <a:noFill/>
                  <a:round/>
                  <a:headEnd/>
                  <a:tailEnd/>
                </a:ln>
                <a:effectLst/>
              </p:spPr>
              <p:txBody>
                <a:bodyPr wrap="none" anchor="ctr"/>
                <a:lstStyle/>
                <a:p>
                  <a:pPr>
                    <a:defRPr/>
                  </a:pPr>
                  <a:endParaRPr lang="ja-JP" altLang="en-US" dirty="0">
                    <a:ea typeface="ＭＳ Ｐゴシック" charset="-128"/>
                  </a:endParaRPr>
                </a:p>
              </p:txBody>
            </p:sp>
          </p:grpSp>
        </p:grpSp>
        <p:grpSp>
          <p:nvGrpSpPr>
            <p:cNvPr id="18541" name="グループ化 139"/>
            <p:cNvGrpSpPr>
              <a:grpSpLocks/>
            </p:cNvGrpSpPr>
            <p:nvPr/>
          </p:nvGrpSpPr>
          <p:grpSpPr bwMode="auto">
            <a:xfrm>
              <a:off x="539552" y="2636912"/>
              <a:ext cx="720080" cy="649164"/>
              <a:chOff x="2987824" y="2708374"/>
              <a:chExt cx="720080" cy="649164"/>
            </a:xfrm>
          </p:grpSpPr>
          <p:grpSp>
            <p:nvGrpSpPr>
              <p:cNvPr id="9" name="Group 1270"/>
              <p:cNvGrpSpPr>
                <a:grpSpLocks/>
              </p:cNvGrpSpPr>
              <p:nvPr/>
            </p:nvGrpSpPr>
            <p:grpSpPr bwMode="auto">
              <a:xfrm flipH="1">
                <a:off x="2987824" y="2708920"/>
                <a:ext cx="720080" cy="648618"/>
                <a:chOff x="2752" y="2417"/>
                <a:chExt cx="904" cy="1088"/>
              </a:xfrm>
              <a:solidFill>
                <a:srgbClr val="0070C0"/>
              </a:solidFill>
            </p:grpSpPr>
            <p:sp>
              <p:nvSpPr>
                <p:cNvPr id="18" name="AutoShape 1271"/>
                <p:cNvSpPr>
                  <a:spLocks noChangeArrowheads="1"/>
                </p:cNvSpPr>
                <p:nvPr/>
              </p:nvSpPr>
              <p:spPr bwMode="auto">
                <a:xfrm rot="15530403">
                  <a:off x="2707" y="2859"/>
                  <a:ext cx="799" cy="133"/>
                </a:xfrm>
                <a:prstGeom prst="roundRect">
                  <a:avLst>
                    <a:gd name="adj" fmla="val 50000"/>
                  </a:avLst>
                </a:prstGeom>
                <a:grpFill/>
                <a:ln w="28575" algn="ctr">
                  <a:solidFill>
                    <a:srgbClr val="0070C0"/>
                  </a:solidFill>
                  <a:round/>
                  <a:headEnd/>
                  <a:tailEnd/>
                </a:ln>
                <a:effectLst/>
              </p:spPr>
              <p:txBody>
                <a:bodyPr wrap="none" anchor="ctr"/>
                <a:lstStyle/>
                <a:p>
                  <a:pPr>
                    <a:defRPr/>
                  </a:pPr>
                  <a:endParaRPr lang="ja-JP" altLang="en-US" dirty="0">
                    <a:ea typeface="ＭＳ Ｐゴシック" charset="-128"/>
                  </a:endParaRPr>
                </a:p>
              </p:txBody>
            </p:sp>
            <p:sp>
              <p:nvSpPr>
                <p:cNvPr id="19" name="AutoShape 1272"/>
                <p:cNvSpPr>
                  <a:spLocks noChangeArrowheads="1"/>
                </p:cNvSpPr>
                <p:nvPr/>
              </p:nvSpPr>
              <p:spPr bwMode="auto">
                <a:xfrm rot="1800000">
                  <a:off x="2752" y="3097"/>
                  <a:ext cx="499" cy="156"/>
                </a:xfrm>
                <a:prstGeom prst="roundRect">
                  <a:avLst>
                    <a:gd name="adj" fmla="val 50000"/>
                  </a:avLst>
                </a:prstGeom>
                <a:grpFill/>
                <a:ln w="28575" algn="ctr">
                  <a:solidFill>
                    <a:srgbClr val="0070C0"/>
                  </a:solidFill>
                  <a:round/>
                  <a:headEnd/>
                  <a:tailEnd/>
                </a:ln>
                <a:effectLst/>
              </p:spPr>
              <p:txBody>
                <a:bodyPr wrap="none" anchor="ctr"/>
                <a:lstStyle/>
                <a:p>
                  <a:pPr>
                    <a:defRPr/>
                  </a:pPr>
                  <a:endParaRPr lang="ja-JP" altLang="en-US" dirty="0">
                    <a:ea typeface="ＭＳ Ｐゴシック" charset="-128"/>
                  </a:endParaRPr>
                </a:p>
              </p:txBody>
            </p:sp>
            <p:sp>
              <p:nvSpPr>
                <p:cNvPr id="20" name="AutoShape 1273"/>
                <p:cNvSpPr>
                  <a:spLocks noChangeArrowheads="1"/>
                </p:cNvSpPr>
                <p:nvPr/>
              </p:nvSpPr>
              <p:spPr bwMode="auto">
                <a:xfrm rot="-5656074">
                  <a:off x="2909" y="2713"/>
                  <a:ext cx="726" cy="133"/>
                </a:xfrm>
                <a:prstGeom prst="roundRect">
                  <a:avLst>
                    <a:gd name="adj" fmla="val 50000"/>
                  </a:avLst>
                </a:prstGeom>
                <a:grpFill/>
                <a:ln w="28575" algn="ctr">
                  <a:solidFill>
                    <a:srgbClr val="0070C0"/>
                  </a:solidFill>
                  <a:round/>
                  <a:headEnd/>
                  <a:tailEnd/>
                </a:ln>
                <a:effectLst/>
              </p:spPr>
              <p:txBody>
                <a:bodyPr wrap="none" anchor="ctr"/>
                <a:lstStyle/>
                <a:p>
                  <a:pPr>
                    <a:defRPr/>
                  </a:pPr>
                  <a:endParaRPr lang="ja-JP" altLang="en-US" dirty="0">
                    <a:ea typeface="ＭＳ Ｐゴシック" charset="-128"/>
                  </a:endParaRPr>
                </a:p>
              </p:txBody>
            </p:sp>
            <p:sp>
              <p:nvSpPr>
                <p:cNvPr id="21" name="AutoShape 1274"/>
                <p:cNvSpPr>
                  <a:spLocks noChangeArrowheads="1"/>
                </p:cNvSpPr>
                <p:nvPr/>
              </p:nvSpPr>
              <p:spPr bwMode="auto">
                <a:xfrm rot="-4782733">
                  <a:off x="3119" y="2759"/>
                  <a:ext cx="635" cy="133"/>
                </a:xfrm>
                <a:prstGeom prst="roundRect">
                  <a:avLst>
                    <a:gd name="adj" fmla="val 50000"/>
                  </a:avLst>
                </a:prstGeom>
                <a:grpFill/>
                <a:ln w="28575" algn="ctr">
                  <a:solidFill>
                    <a:srgbClr val="0070C0"/>
                  </a:solidFill>
                  <a:round/>
                  <a:headEnd/>
                  <a:tailEnd/>
                </a:ln>
                <a:effectLst/>
              </p:spPr>
              <p:txBody>
                <a:bodyPr wrap="none" anchor="ctr"/>
                <a:lstStyle/>
                <a:p>
                  <a:pPr>
                    <a:defRPr/>
                  </a:pPr>
                  <a:endParaRPr lang="ja-JP" altLang="en-US" dirty="0">
                    <a:ea typeface="ＭＳ Ｐゴシック" charset="-128"/>
                  </a:endParaRPr>
                </a:p>
              </p:txBody>
            </p:sp>
            <p:sp>
              <p:nvSpPr>
                <p:cNvPr id="22" name="AutoShape 1275"/>
                <p:cNvSpPr>
                  <a:spLocks noChangeArrowheads="1"/>
                </p:cNvSpPr>
                <p:nvPr/>
              </p:nvSpPr>
              <p:spPr bwMode="auto">
                <a:xfrm rot="-4039365">
                  <a:off x="3340" y="2845"/>
                  <a:ext cx="499" cy="133"/>
                </a:xfrm>
                <a:prstGeom prst="roundRect">
                  <a:avLst>
                    <a:gd name="adj" fmla="val 50000"/>
                  </a:avLst>
                </a:prstGeom>
                <a:grpFill/>
                <a:ln w="28575" algn="ctr">
                  <a:solidFill>
                    <a:srgbClr val="0070C0"/>
                  </a:solidFill>
                  <a:round/>
                  <a:headEnd/>
                  <a:tailEnd/>
                </a:ln>
                <a:effectLst/>
              </p:spPr>
              <p:txBody>
                <a:bodyPr wrap="none" anchor="ctr"/>
                <a:lstStyle/>
                <a:p>
                  <a:pPr>
                    <a:defRPr/>
                  </a:pPr>
                  <a:endParaRPr lang="ja-JP" altLang="en-US" dirty="0">
                    <a:ea typeface="ＭＳ Ｐゴシック" charset="-128"/>
                  </a:endParaRPr>
                </a:p>
              </p:txBody>
            </p:sp>
            <p:sp>
              <p:nvSpPr>
                <p:cNvPr id="23" name="AutoShape 1276"/>
                <p:cNvSpPr>
                  <a:spLocks noChangeArrowheads="1"/>
                </p:cNvSpPr>
                <p:nvPr/>
              </p:nvSpPr>
              <p:spPr bwMode="auto">
                <a:xfrm>
                  <a:off x="3061" y="2840"/>
                  <a:ext cx="552" cy="665"/>
                </a:xfrm>
                <a:prstGeom prst="roundRect">
                  <a:avLst>
                    <a:gd name="adj" fmla="val 50000"/>
                  </a:avLst>
                </a:prstGeom>
                <a:grpFill/>
                <a:ln w="28575" algn="ctr">
                  <a:solidFill>
                    <a:srgbClr val="0070C0"/>
                  </a:solidFill>
                  <a:round/>
                  <a:headEnd/>
                  <a:tailEnd/>
                </a:ln>
                <a:effectLst/>
              </p:spPr>
              <p:txBody>
                <a:bodyPr wrap="none" anchor="ctr"/>
                <a:lstStyle/>
                <a:p>
                  <a:pPr>
                    <a:defRPr/>
                  </a:pPr>
                  <a:endParaRPr lang="ja-JP" altLang="en-US" dirty="0">
                    <a:ea typeface="ＭＳ Ｐゴシック" charset="-128"/>
                  </a:endParaRPr>
                </a:p>
              </p:txBody>
            </p:sp>
          </p:grpSp>
          <p:grpSp>
            <p:nvGrpSpPr>
              <p:cNvPr id="18543" name="Group 1277"/>
              <p:cNvGrpSpPr>
                <a:grpSpLocks/>
              </p:cNvGrpSpPr>
              <p:nvPr/>
            </p:nvGrpSpPr>
            <p:grpSpPr bwMode="auto">
              <a:xfrm flipH="1">
                <a:off x="2987824" y="2708374"/>
                <a:ext cx="720080" cy="648618"/>
                <a:chOff x="2752" y="2417"/>
                <a:chExt cx="904" cy="1088"/>
              </a:xfrm>
            </p:grpSpPr>
            <p:sp>
              <p:nvSpPr>
                <p:cNvPr id="18544" name="AutoShape 1278"/>
                <p:cNvSpPr>
                  <a:spLocks noChangeArrowheads="1"/>
                </p:cNvSpPr>
                <p:nvPr/>
              </p:nvSpPr>
              <p:spPr bwMode="auto">
                <a:xfrm rot="-6069597">
                  <a:off x="2707" y="2859"/>
                  <a:ext cx="799" cy="133"/>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sp>
              <p:nvSpPr>
                <p:cNvPr id="18545" name="AutoShape 1279"/>
                <p:cNvSpPr>
                  <a:spLocks noChangeArrowheads="1"/>
                </p:cNvSpPr>
                <p:nvPr/>
              </p:nvSpPr>
              <p:spPr bwMode="auto">
                <a:xfrm rot="1800000">
                  <a:off x="2752" y="3097"/>
                  <a:ext cx="499" cy="156"/>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sp>
              <p:nvSpPr>
                <p:cNvPr id="18546" name="AutoShape 1280"/>
                <p:cNvSpPr>
                  <a:spLocks noChangeArrowheads="1"/>
                </p:cNvSpPr>
                <p:nvPr/>
              </p:nvSpPr>
              <p:spPr bwMode="auto">
                <a:xfrm rot="-5656074">
                  <a:off x="2909" y="2713"/>
                  <a:ext cx="726" cy="133"/>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sp>
              <p:nvSpPr>
                <p:cNvPr id="18547" name="AutoShape 1281"/>
                <p:cNvSpPr>
                  <a:spLocks noChangeArrowheads="1"/>
                </p:cNvSpPr>
                <p:nvPr/>
              </p:nvSpPr>
              <p:spPr bwMode="auto">
                <a:xfrm rot="-4782733">
                  <a:off x="3119" y="2759"/>
                  <a:ext cx="635" cy="133"/>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sp>
              <p:nvSpPr>
                <p:cNvPr id="18548" name="AutoShape 1282"/>
                <p:cNvSpPr>
                  <a:spLocks noChangeArrowheads="1"/>
                </p:cNvSpPr>
                <p:nvPr/>
              </p:nvSpPr>
              <p:spPr bwMode="auto">
                <a:xfrm rot="-4039365">
                  <a:off x="3340" y="2845"/>
                  <a:ext cx="499" cy="133"/>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sp>
              <p:nvSpPr>
                <p:cNvPr id="18549" name="AutoShape 1283"/>
                <p:cNvSpPr>
                  <a:spLocks noChangeArrowheads="1"/>
                </p:cNvSpPr>
                <p:nvPr/>
              </p:nvSpPr>
              <p:spPr bwMode="auto">
                <a:xfrm>
                  <a:off x="3061" y="2840"/>
                  <a:ext cx="552" cy="665"/>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grpSp>
        </p:grpSp>
      </p:grpSp>
      <p:sp>
        <p:nvSpPr>
          <p:cNvPr id="105" name="スマイル 104"/>
          <p:cNvSpPr/>
          <p:nvPr/>
        </p:nvSpPr>
        <p:spPr bwMode="auto">
          <a:xfrm>
            <a:off x="3294304" y="1539799"/>
            <a:ext cx="742156" cy="797246"/>
          </a:xfrm>
          <a:prstGeom prst="smileyFace">
            <a:avLst>
              <a:gd name="adj" fmla="val 4653"/>
            </a:avLst>
          </a:prstGeom>
          <a:solidFill>
            <a:srgbClr val="EED7A8"/>
          </a:solidFill>
          <a:ln w="9525" cap="flat" cmpd="sng" algn="ctr">
            <a:solidFill>
              <a:schemeClr val="tx1"/>
            </a:solidFill>
            <a:prstDash val="solid"/>
            <a:round/>
            <a:headEnd type="none" w="med" len="med"/>
            <a:tailEnd type="none" w="med" len="med"/>
          </a:ln>
          <a:effectLst/>
          <a:scene3d>
            <a:camera prst="orthographicFront">
              <a:rot lat="0" lon="0" rev="0"/>
            </a:camera>
            <a:lightRig rig="threePt" dir="t"/>
          </a:scene3d>
        </p:spPr>
        <p:txBody>
          <a:bodyPr/>
          <a:lstStyle/>
          <a:p>
            <a:pPr defTabSz="4176713">
              <a:defRPr/>
            </a:pPr>
            <a:endParaRPr lang="ja-JP" altLang="en-US" sz="4400" dirty="0">
              <a:ea typeface="ＭＳ ゴシック" pitchFamily="49" charset="-128"/>
            </a:endParaRPr>
          </a:p>
        </p:txBody>
      </p:sp>
      <p:sp>
        <p:nvSpPr>
          <p:cNvPr id="106" name="正方形/長方形 105"/>
          <p:cNvSpPr/>
          <p:nvPr/>
        </p:nvSpPr>
        <p:spPr bwMode="auto">
          <a:xfrm>
            <a:off x="2484438" y="1508125"/>
            <a:ext cx="2160587" cy="18002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grpSp>
        <p:nvGrpSpPr>
          <p:cNvPr id="18438" name="グループ化 237"/>
          <p:cNvGrpSpPr>
            <a:grpSpLocks/>
          </p:cNvGrpSpPr>
          <p:nvPr/>
        </p:nvGrpSpPr>
        <p:grpSpPr bwMode="auto">
          <a:xfrm>
            <a:off x="2619375" y="2638425"/>
            <a:ext cx="676275" cy="601663"/>
            <a:chOff x="2987824" y="2708374"/>
            <a:chExt cx="720080" cy="649164"/>
          </a:xfrm>
        </p:grpSpPr>
        <p:grpSp>
          <p:nvGrpSpPr>
            <p:cNvPr id="12" name="Group 1270"/>
            <p:cNvGrpSpPr>
              <a:grpSpLocks/>
            </p:cNvGrpSpPr>
            <p:nvPr/>
          </p:nvGrpSpPr>
          <p:grpSpPr bwMode="auto">
            <a:xfrm flipH="1">
              <a:off x="2987824" y="2708920"/>
              <a:ext cx="720080" cy="648618"/>
              <a:chOff x="2752" y="2417"/>
              <a:chExt cx="904" cy="1088"/>
            </a:xfrm>
            <a:solidFill>
              <a:srgbClr val="0070C0"/>
            </a:solidFill>
          </p:grpSpPr>
          <p:sp>
            <p:nvSpPr>
              <p:cNvPr id="150" name="AutoShape 1271"/>
              <p:cNvSpPr>
                <a:spLocks noChangeArrowheads="1"/>
              </p:cNvSpPr>
              <p:nvPr/>
            </p:nvSpPr>
            <p:spPr bwMode="auto">
              <a:xfrm rot="15530403">
                <a:off x="2707" y="2859"/>
                <a:ext cx="799" cy="133"/>
              </a:xfrm>
              <a:prstGeom prst="roundRect">
                <a:avLst>
                  <a:gd name="adj" fmla="val 50000"/>
                </a:avLst>
              </a:prstGeom>
              <a:grpFill/>
              <a:ln w="28575" algn="ctr">
                <a:solidFill>
                  <a:srgbClr val="0070C0"/>
                </a:solidFill>
                <a:round/>
                <a:headEnd/>
                <a:tailEnd/>
              </a:ln>
              <a:effectLst/>
            </p:spPr>
            <p:txBody>
              <a:bodyPr wrap="none" anchor="ctr"/>
              <a:lstStyle/>
              <a:p>
                <a:pPr>
                  <a:defRPr/>
                </a:pPr>
                <a:endParaRPr lang="ja-JP" altLang="en-US" dirty="0">
                  <a:ea typeface="ＭＳ Ｐゴシック" charset="-128"/>
                </a:endParaRPr>
              </a:p>
            </p:txBody>
          </p:sp>
          <p:sp>
            <p:nvSpPr>
              <p:cNvPr id="151" name="AutoShape 1272"/>
              <p:cNvSpPr>
                <a:spLocks noChangeArrowheads="1"/>
              </p:cNvSpPr>
              <p:nvPr/>
            </p:nvSpPr>
            <p:spPr bwMode="auto">
              <a:xfrm rot="1800000">
                <a:off x="2752" y="3097"/>
                <a:ext cx="499" cy="156"/>
              </a:xfrm>
              <a:prstGeom prst="roundRect">
                <a:avLst>
                  <a:gd name="adj" fmla="val 50000"/>
                </a:avLst>
              </a:prstGeom>
              <a:grpFill/>
              <a:ln w="28575" algn="ctr">
                <a:solidFill>
                  <a:srgbClr val="0070C0"/>
                </a:solidFill>
                <a:round/>
                <a:headEnd/>
                <a:tailEnd/>
              </a:ln>
              <a:effectLst/>
            </p:spPr>
            <p:txBody>
              <a:bodyPr wrap="none" anchor="ctr"/>
              <a:lstStyle/>
              <a:p>
                <a:pPr>
                  <a:defRPr/>
                </a:pPr>
                <a:endParaRPr lang="ja-JP" altLang="en-US" dirty="0">
                  <a:ea typeface="ＭＳ Ｐゴシック" charset="-128"/>
                </a:endParaRPr>
              </a:p>
            </p:txBody>
          </p:sp>
          <p:sp>
            <p:nvSpPr>
              <p:cNvPr id="152" name="AutoShape 1273"/>
              <p:cNvSpPr>
                <a:spLocks noChangeArrowheads="1"/>
              </p:cNvSpPr>
              <p:nvPr/>
            </p:nvSpPr>
            <p:spPr bwMode="auto">
              <a:xfrm rot="-5656074">
                <a:off x="2909" y="2713"/>
                <a:ext cx="726" cy="133"/>
              </a:xfrm>
              <a:prstGeom prst="roundRect">
                <a:avLst>
                  <a:gd name="adj" fmla="val 50000"/>
                </a:avLst>
              </a:prstGeom>
              <a:grpFill/>
              <a:ln w="28575" algn="ctr">
                <a:solidFill>
                  <a:srgbClr val="0070C0"/>
                </a:solidFill>
                <a:round/>
                <a:headEnd/>
                <a:tailEnd/>
              </a:ln>
              <a:effectLst/>
            </p:spPr>
            <p:txBody>
              <a:bodyPr wrap="none" anchor="ctr"/>
              <a:lstStyle/>
              <a:p>
                <a:pPr>
                  <a:defRPr/>
                </a:pPr>
                <a:endParaRPr lang="ja-JP" altLang="en-US" dirty="0">
                  <a:ea typeface="ＭＳ Ｐゴシック" charset="-128"/>
                </a:endParaRPr>
              </a:p>
            </p:txBody>
          </p:sp>
          <p:sp>
            <p:nvSpPr>
              <p:cNvPr id="153" name="AutoShape 1274"/>
              <p:cNvSpPr>
                <a:spLocks noChangeArrowheads="1"/>
              </p:cNvSpPr>
              <p:nvPr/>
            </p:nvSpPr>
            <p:spPr bwMode="auto">
              <a:xfrm rot="-4782733">
                <a:off x="3119" y="2759"/>
                <a:ext cx="635" cy="133"/>
              </a:xfrm>
              <a:prstGeom prst="roundRect">
                <a:avLst>
                  <a:gd name="adj" fmla="val 50000"/>
                </a:avLst>
              </a:prstGeom>
              <a:grpFill/>
              <a:ln w="28575" algn="ctr">
                <a:solidFill>
                  <a:srgbClr val="0070C0"/>
                </a:solidFill>
                <a:round/>
                <a:headEnd/>
                <a:tailEnd/>
              </a:ln>
              <a:effectLst/>
            </p:spPr>
            <p:txBody>
              <a:bodyPr wrap="none" anchor="ctr"/>
              <a:lstStyle/>
              <a:p>
                <a:pPr>
                  <a:defRPr/>
                </a:pPr>
                <a:endParaRPr lang="ja-JP" altLang="en-US" dirty="0">
                  <a:ea typeface="ＭＳ Ｐゴシック" charset="-128"/>
                </a:endParaRPr>
              </a:p>
            </p:txBody>
          </p:sp>
          <p:sp>
            <p:nvSpPr>
              <p:cNvPr id="154" name="AutoShape 1275"/>
              <p:cNvSpPr>
                <a:spLocks noChangeArrowheads="1"/>
              </p:cNvSpPr>
              <p:nvPr/>
            </p:nvSpPr>
            <p:spPr bwMode="auto">
              <a:xfrm rot="-4039365">
                <a:off x="3340" y="2845"/>
                <a:ext cx="499" cy="133"/>
              </a:xfrm>
              <a:prstGeom prst="roundRect">
                <a:avLst>
                  <a:gd name="adj" fmla="val 50000"/>
                </a:avLst>
              </a:prstGeom>
              <a:grpFill/>
              <a:ln w="28575" algn="ctr">
                <a:solidFill>
                  <a:srgbClr val="0070C0"/>
                </a:solidFill>
                <a:round/>
                <a:headEnd/>
                <a:tailEnd/>
              </a:ln>
              <a:effectLst/>
            </p:spPr>
            <p:txBody>
              <a:bodyPr wrap="none" anchor="ctr"/>
              <a:lstStyle/>
              <a:p>
                <a:pPr>
                  <a:defRPr/>
                </a:pPr>
                <a:endParaRPr lang="ja-JP" altLang="en-US" dirty="0">
                  <a:ea typeface="ＭＳ Ｐゴシック" charset="-128"/>
                </a:endParaRPr>
              </a:p>
            </p:txBody>
          </p:sp>
          <p:sp>
            <p:nvSpPr>
              <p:cNvPr id="155" name="AutoShape 1276"/>
              <p:cNvSpPr>
                <a:spLocks noChangeArrowheads="1"/>
              </p:cNvSpPr>
              <p:nvPr/>
            </p:nvSpPr>
            <p:spPr bwMode="auto">
              <a:xfrm>
                <a:off x="3061" y="2840"/>
                <a:ext cx="552" cy="665"/>
              </a:xfrm>
              <a:prstGeom prst="roundRect">
                <a:avLst>
                  <a:gd name="adj" fmla="val 50000"/>
                </a:avLst>
              </a:prstGeom>
              <a:grpFill/>
              <a:ln w="28575" algn="ctr">
                <a:solidFill>
                  <a:srgbClr val="0070C0"/>
                </a:solidFill>
                <a:round/>
                <a:headEnd/>
                <a:tailEnd/>
              </a:ln>
              <a:effectLst/>
            </p:spPr>
            <p:txBody>
              <a:bodyPr wrap="none" anchor="ctr"/>
              <a:lstStyle/>
              <a:p>
                <a:pPr>
                  <a:defRPr/>
                </a:pPr>
                <a:endParaRPr lang="ja-JP" altLang="en-US" dirty="0">
                  <a:ea typeface="ＭＳ Ｐゴシック" charset="-128"/>
                </a:endParaRPr>
              </a:p>
            </p:txBody>
          </p:sp>
        </p:grpSp>
        <p:grpSp>
          <p:nvGrpSpPr>
            <p:cNvPr id="18531" name="Group 1277"/>
            <p:cNvGrpSpPr>
              <a:grpSpLocks/>
            </p:cNvGrpSpPr>
            <p:nvPr/>
          </p:nvGrpSpPr>
          <p:grpSpPr bwMode="auto">
            <a:xfrm flipH="1">
              <a:off x="2987824" y="2708374"/>
              <a:ext cx="720080" cy="648618"/>
              <a:chOff x="2752" y="2417"/>
              <a:chExt cx="904" cy="1088"/>
            </a:xfrm>
          </p:grpSpPr>
          <p:sp>
            <p:nvSpPr>
              <p:cNvPr id="18532" name="AutoShape 1278"/>
              <p:cNvSpPr>
                <a:spLocks noChangeArrowheads="1"/>
              </p:cNvSpPr>
              <p:nvPr/>
            </p:nvSpPr>
            <p:spPr bwMode="auto">
              <a:xfrm rot="-6069597">
                <a:off x="2707" y="2859"/>
                <a:ext cx="799" cy="133"/>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sp>
            <p:nvSpPr>
              <p:cNvPr id="18533" name="AutoShape 1279"/>
              <p:cNvSpPr>
                <a:spLocks noChangeArrowheads="1"/>
              </p:cNvSpPr>
              <p:nvPr/>
            </p:nvSpPr>
            <p:spPr bwMode="auto">
              <a:xfrm rot="1800000">
                <a:off x="2752" y="3097"/>
                <a:ext cx="499" cy="156"/>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sp>
            <p:nvSpPr>
              <p:cNvPr id="18534" name="AutoShape 1280"/>
              <p:cNvSpPr>
                <a:spLocks noChangeArrowheads="1"/>
              </p:cNvSpPr>
              <p:nvPr/>
            </p:nvSpPr>
            <p:spPr bwMode="auto">
              <a:xfrm rot="-5656074">
                <a:off x="2909" y="2713"/>
                <a:ext cx="726" cy="133"/>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sp>
            <p:nvSpPr>
              <p:cNvPr id="18535" name="AutoShape 1281"/>
              <p:cNvSpPr>
                <a:spLocks noChangeArrowheads="1"/>
              </p:cNvSpPr>
              <p:nvPr/>
            </p:nvSpPr>
            <p:spPr bwMode="auto">
              <a:xfrm rot="-4782733">
                <a:off x="3119" y="2759"/>
                <a:ext cx="635" cy="133"/>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sp>
            <p:nvSpPr>
              <p:cNvPr id="18536" name="AutoShape 1282"/>
              <p:cNvSpPr>
                <a:spLocks noChangeArrowheads="1"/>
              </p:cNvSpPr>
              <p:nvPr/>
            </p:nvSpPr>
            <p:spPr bwMode="auto">
              <a:xfrm rot="-4039365">
                <a:off x="3340" y="2845"/>
                <a:ext cx="499" cy="133"/>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sp>
            <p:nvSpPr>
              <p:cNvPr id="18537" name="AutoShape 1283"/>
              <p:cNvSpPr>
                <a:spLocks noChangeArrowheads="1"/>
              </p:cNvSpPr>
              <p:nvPr/>
            </p:nvSpPr>
            <p:spPr bwMode="auto">
              <a:xfrm>
                <a:off x="3061" y="2840"/>
                <a:ext cx="552" cy="665"/>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grpSp>
      </p:grpSp>
      <p:grpSp>
        <p:nvGrpSpPr>
          <p:cNvPr id="18439" name="グループ化 319"/>
          <p:cNvGrpSpPr>
            <a:grpSpLocks/>
          </p:cNvGrpSpPr>
          <p:nvPr/>
        </p:nvGrpSpPr>
        <p:grpSpPr bwMode="auto">
          <a:xfrm>
            <a:off x="3565525" y="2012950"/>
            <a:ext cx="336550" cy="531813"/>
            <a:chOff x="7020272" y="4581128"/>
            <a:chExt cx="360040" cy="719683"/>
          </a:xfrm>
        </p:grpSpPr>
        <p:grpSp>
          <p:nvGrpSpPr>
            <p:cNvPr id="18512" name="Group 239"/>
            <p:cNvGrpSpPr>
              <a:grpSpLocks/>
            </p:cNvGrpSpPr>
            <p:nvPr/>
          </p:nvGrpSpPr>
          <p:grpSpPr bwMode="auto">
            <a:xfrm>
              <a:off x="7020272" y="4581128"/>
              <a:ext cx="360040" cy="719683"/>
              <a:chOff x="1977" y="2469"/>
              <a:chExt cx="593" cy="1052"/>
            </a:xfrm>
          </p:grpSpPr>
          <p:grpSp>
            <p:nvGrpSpPr>
              <p:cNvPr id="18523" name="Group 240"/>
              <p:cNvGrpSpPr>
                <a:grpSpLocks/>
              </p:cNvGrpSpPr>
              <p:nvPr/>
            </p:nvGrpSpPr>
            <p:grpSpPr bwMode="auto">
              <a:xfrm rot="-202400">
                <a:off x="1997" y="2469"/>
                <a:ext cx="477" cy="916"/>
                <a:chOff x="1997" y="2469"/>
                <a:chExt cx="477" cy="916"/>
              </a:xfrm>
            </p:grpSpPr>
            <p:sp>
              <p:nvSpPr>
                <p:cNvPr id="18527" name="AutoShape 241"/>
                <p:cNvSpPr>
                  <a:spLocks noChangeArrowheads="1"/>
                </p:cNvSpPr>
                <p:nvPr/>
              </p:nvSpPr>
              <p:spPr bwMode="auto">
                <a:xfrm rot="-4782733">
                  <a:off x="2090" y="2816"/>
                  <a:ext cx="635" cy="133"/>
                </a:xfrm>
                <a:prstGeom prst="roundRect">
                  <a:avLst>
                    <a:gd name="adj" fmla="val 50000"/>
                  </a:avLst>
                </a:prstGeom>
                <a:solidFill>
                  <a:srgbClr val="808080"/>
                </a:solidFill>
                <a:ln w="28575" algn="ctr">
                  <a:solidFill>
                    <a:srgbClr val="808080"/>
                  </a:solidFill>
                  <a:round/>
                  <a:headEnd/>
                  <a:tailEnd/>
                </a:ln>
              </p:spPr>
              <p:txBody>
                <a:bodyPr wrap="none" anchor="ctr"/>
                <a:lstStyle/>
                <a:p>
                  <a:endParaRPr lang="ja-JP" altLang="en-US"/>
                </a:p>
              </p:txBody>
            </p:sp>
            <p:sp>
              <p:nvSpPr>
                <p:cNvPr id="18528" name="AutoShape 242"/>
                <p:cNvSpPr>
                  <a:spLocks noChangeArrowheads="1"/>
                </p:cNvSpPr>
                <p:nvPr/>
              </p:nvSpPr>
              <p:spPr bwMode="auto">
                <a:xfrm rot="-6172207">
                  <a:off x="1664" y="2919"/>
                  <a:ext cx="799" cy="133"/>
                </a:xfrm>
                <a:prstGeom prst="roundRect">
                  <a:avLst>
                    <a:gd name="adj" fmla="val 50000"/>
                  </a:avLst>
                </a:prstGeom>
                <a:solidFill>
                  <a:srgbClr val="808080"/>
                </a:solidFill>
                <a:ln w="28575" algn="ctr">
                  <a:solidFill>
                    <a:srgbClr val="808080"/>
                  </a:solidFill>
                  <a:round/>
                  <a:headEnd/>
                  <a:tailEnd/>
                </a:ln>
              </p:spPr>
              <p:txBody>
                <a:bodyPr wrap="none" anchor="ctr"/>
                <a:lstStyle/>
                <a:p>
                  <a:endParaRPr lang="ja-JP" altLang="en-US"/>
                </a:p>
              </p:txBody>
            </p:sp>
            <p:sp>
              <p:nvSpPr>
                <p:cNvPr id="18529" name="AutoShape 243"/>
                <p:cNvSpPr>
                  <a:spLocks noChangeArrowheads="1"/>
                </p:cNvSpPr>
                <p:nvPr/>
              </p:nvSpPr>
              <p:spPr bwMode="auto">
                <a:xfrm rot="-5656074">
                  <a:off x="1857" y="2765"/>
                  <a:ext cx="726" cy="133"/>
                </a:xfrm>
                <a:prstGeom prst="roundRect">
                  <a:avLst>
                    <a:gd name="adj" fmla="val 50000"/>
                  </a:avLst>
                </a:prstGeom>
                <a:solidFill>
                  <a:srgbClr val="808080"/>
                </a:solidFill>
                <a:ln w="28575" algn="ctr">
                  <a:solidFill>
                    <a:srgbClr val="808080"/>
                  </a:solidFill>
                  <a:round/>
                  <a:headEnd/>
                  <a:tailEnd/>
                </a:ln>
              </p:spPr>
              <p:txBody>
                <a:bodyPr wrap="none" anchor="ctr"/>
                <a:lstStyle/>
                <a:p>
                  <a:endParaRPr lang="ja-JP" altLang="en-US"/>
                </a:p>
              </p:txBody>
            </p:sp>
          </p:grpSp>
          <p:sp>
            <p:nvSpPr>
              <p:cNvPr id="18524" name="AutoShape 244"/>
              <p:cNvSpPr>
                <a:spLocks noChangeArrowheads="1"/>
              </p:cNvSpPr>
              <p:nvPr/>
            </p:nvSpPr>
            <p:spPr bwMode="auto">
              <a:xfrm>
                <a:off x="2018" y="2977"/>
                <a:ext cx="552" cy="544"/>
              </a:xfrm>
              <a:prstGeom prst="roundRect">
                <a:avLst>
                  <a:gd name="adj" fmla="val 50000"/>
                </a:avLst>
              </a:prstGeom>
              <a:solidFill>
                <a:srgbClr val="808080"/>
              </a:solidFill>
              <a:ln w="28575" algn="ctr">
                <a:solidFill>
                  <a:srgbClr val="808080"/>
                </a:solidFill>
                <a:round/>
                <a:headEnd/>
                <a:tailEnd/>
              </a:ln>
            </p:spPr>
            <p:txBody>
              <a:bodyPr wrap="none" anchor="ctr"/>
              <a:lstStyle/>
              <a:p>
                <a:endParaRPr lang="ja-JP" altLang="en-US"/>
              </a:p>
            </p:txBody>
          </p:sp>
          <p:sp>
            <p:nvSpPr>
              <p:cNvPr id="18525" name="AutoShape 245"/>
              <p:cNvSpPr>
                <a:spLocks noChangeArrowheads="1"/>
              </p:cNvSpPr>
              <p:nvPr/>
            </p:nvSpPr>
            <p:spPr bwMode="auto">
              <a:xfrm rot="-3603168">
                <a:off x="2249" y="3108"/>
                <a:ext cx="398" cy="133"/>
              </a:xfrm>
              <a:prstGeom prst="roundRect">
                <a:avLst>
                  <a:gd name="adj" fmla="val 50000"/>
                </a:avLst>
              </a:prstGeom>
              <a:solidFill>
                <a:srgbClr val="808080"/>
              </a:solidFill>
              <a:ln w="28575" algn="ctr">
                <a:solidFill>
                  <a:srgbClr val="808080"/>
                </a:solidFill>
                <a:round/>
                <a:headEnd/>
                <a:tailEnd/>
              </a:ln>
            </p:spPr>
            <p:txBody>
              <a:bodyPr wrap="none" anchor="ctr"/>
              <a:lstStyle/>
              <a:p>
                <a:endParaRPr lang="ja-JP" altLang="en-US"/>
              </a:p>
            </p:txBody>
          </p:sp>
          <p:sp>
            <p:nvSpPr>
              <p:cNvPr id="18526" name="AutoShape 246"/>
              <p:cNvSpPr>
                <a:spLocks noChangeArrowheads="1"/>
              </p:cNvSpPr>
              <p:nvPr/>
            </p:nvSpPr>
            <p:spPr bwMode="auto">
              <a:xfrm rot="1800000">
                <a:off x="1977" y="3159"/>
                <a:ext cx="317" cy="181"/>
              </a:xfrm>
              <a:prstGeom prst="roundRect">
                <a:avLst>
                  <a:gd name="adj" fmla="val 50000"/>
                </a:avLst>
              </a:prstGeom>
              <a:solidFill>
                <a:srgbClr val="808080"/>
              </a:solidFill>
              <a:ln w="28575" algn="ctr">
                <a:solidFill>
                  <a:srgbClr val="808080"/>
                </a:solidFill>
                <a:round/>
                <a:headEnd/>
                <a:tailEnd/>
              </a:ln>
            </p:spPr>
            <p:txBody>
              <a:bodyPr wrap="none" anchor="ctr"/>
              <a:lstStyle/>
              <a:p>
                <a:endParaRPr lang="ja-JP" altLang="en-US"/>
              </a:p>
            </p:txBody>
          </p:sp>
        </p:grpSp>
        <p:grpSp>
          <p:nvGrpSpPr>
            <p:cNvPr id="18513" name="Group 247"/>
            <p:cNvGrpSpPr>
              <a:grpSpLocks/>
            </p:cNvGrpSpPr>
            <p:nvPr/>
          </p:nvGrpSpPr>
          <p:grpSpPr bwMode="auto">
            <a:xfrm>
              <a:off x="7020272" y="4581128"/>
              <a:ext cx="360040" cy="719683"/>
              <a:chOff x="1977" y="2469"/>
              <a:chExt cx="593" cy="1052"/>
            </a:xfrm>
          </p:grpSpPr>
          <p:grpSp>
            <p:nvGrpSpPr>
              <p:cNvPr id="18516" name="Group 248"/>
              <p:cNvGrpSpPr>
                <a:grpSpLocks/>
              </p:cNvGrpSpPr>
              <p:nvPr/>
            </p:nvGrpSpPr>
            <p:grpSpPr bwMode="auto">
              <a:xfrm rot="-202400">
                <a:off x="1997" y="2469"/>
                <a:ext cx="477" cy="916"/>
                <a:chOff x="1997" y="2469"/>
                <a:chExt cx="477" cy="916"/>
              </a:xfrm>
            </p:grpSpPr>
            <p:sp>
              <p:nvSpPr>
                <p:cNvPr id="18520" name="AutoShape 249"/>
                <p:cNvSpPr>
                  <a:spLocks noChangeArrowheads="1"/>
                </p:cNvSpPr>
                <p:nvPr/>
              </p:nvSpPr>
              <p:spPr bwMode="auto">
                <a:xfrm rot="-4782733">
                  <a:off x="2090" y="2816"/>
                  <a:ext cx="635" cy="133"/>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sp>
              <p:nvSpPr>
                <p:cNvPr id="18521" name="AutoShape 250"/>
                <p:cNvSpPr>
                  <a:spLocks noChangeArrowheads="1"/>
                </p:cNvSpPr>
                <p:nvPr/>
              </p:nvSpPr>
              <p:spPr bwMode="auto">
                <a:xfrm rot="-6172207">
                  <a:off x="1664" y="2919"/>
                  <a:ext cx="799" cy="133"/>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sp>
              <p:nvSpPr>
                <p:cNvPr id="18522" name="AutoShape 251"/>
                <p:cNvSpPr>
                  <a:spLocks noChangeArrowheads="1"/>
                </p:cNvSpPr>
                <p:nvPr/>
              </p:nvSpPr>
              <p:spPr bwMode="auto">
                <a:xfrm rot="-5656074">
                  <a:off x="1857" y="2765"/>
                  <a:ext cx="726" cy="133"/>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grpSp>
          <p:sp>
            <p:nvSpPr>
              <p:cNvPr id="18517" name="AutoShape 252"/>
              <p:cNvSpPr>
                <a:spLocks noChangeArrowheads="1"/>
              </p:cNvSpPr>
              <p:nvPr/>
            </p:nvSpPr>
            <p:spPr bwMode="auto">
              <a:xfrm>
                <a:off x="2018" y="2977"/>
                <a:ext cx="552" cy="544"/>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sp>
            <p:nvSpPr>
              <p:cNvPr id="18518" name="AutoShape 253"/>
              <p:cNvSpPr>
                <a:spLocks noChangeArrowheads="1"/>
              </p:cNvSpPr>
              <p:nvPr/>
            </p:nvSpPr>
            <p:spPr bwMode="auto">
              <a:xfrm rot="-3603168">
                <a:off x="2249" y="3108"/>
                <a:ext cx="398" cy="133"/>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sp>
            <p:nvSpPr>
              <p:cNvPr id="18519" name="AutoShape 254"/>
              <p:cNvSpPr>
                <a:spLocks noChangeArrowheads="1"/>
              </p:cNvSpPr>
              <p:nvPr/>
            </p:nvSpPr>
            <p:spPr bwMode="auto">
              <a:xfrm rot="1800000">
                <a:off x="1977" y="3159"/>
                <a:ext cx="317" cy="181"/>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grpSp>
        <p:sp>
          <p:nvSpPr>
            <p:cNvPr id="18514" name="AutoShape 255"/>
            <p:cNvSpPr>
              <a:spLocks noChangeArrowheads="1"/>
            </p:cNvSpPr>
            <p:nvPr/>
          </p:nvSpPr>
          <p:spPr bwMode="auto">
            <a:xfrm rot="-3603168">
              <a:off x="7170102" y="5023392"/>
              <a:ext cx="272276" cy="80751"/>
            </a:xfrm>
            <a:prstGeom prst="roundRect">
              <a:avLst>
                <a:gd name="adj" fmla="val 50000"/>
              </a:avLst>
            </a:prstGeom>
            <a:solidFill>
              <a:srgbClr val="FFCC99"/>
            </a:solidFill>
            <a:ln w="3175" algn="ctr">
              <a:solidFill>
                <a:srgbClr val="808080"/>
              </a:solidFill>
              <a:round/>
              <a:headEnd/>
              <a:tailEnd/>
            </a:ln>
          </p:spPr>
          <p:txBody>
            <a:bodyPr wrap="none" anchor="ctr"/>
            <a:lstStyle/>
            <a:p>
              <a:endParaRPr lang="ja-JP" altLang="en-US"/>
            </a:p>
          </p:txBody>
        </p:sp>
        <p:sp>
          <p:nvSpPr>
            <p:cNvPr id="18515" name="AutoShape 256"/>
            <p:cNvSpPr>
              <a:spLocks noChangeArrowheads="1"/>
            </p:cNvSpPr>
            <p:nvPr/>
          </p:nvSpPr>
          <p:spPr bwMode="auto">
            <a:xfrm rot="1800000">
              <a:off x="7020272" y="5053163"/>
              <a:ext cx="192467" cy="123824"/>
            </a:xfrm>
            <a:prstGeom prst="roundRect">
              <a:avLst>
                <a:gd name="adj" fmla="val 50000"/>
              </a:avLst>
            </a:prstGeom>
            <a:solidFill>
              <a:srgbClr val="FFCC99"/>
            </a:solidFill>
            <a:ln w="3175" algn="ctr">
              <a:solidFill>
                <a:srgbClr val="808080"/>
              </a:solidFill>
              <a:round/>
              <a:headEnd/>
              <a:tailEnd/>
            </a:ln>
          </p:spPr>
          <p:txBody>
            <a:bodyPr wrap="none" anchor="ctr"/>
            <a:lstStyle/>
            <a:p>
              <a:endParaRPr lang="ja-JP" altLang="en-US"/>
            </a:p>
          </p:txBody>
        </p:sp>
      </p:grpSp>
      <p:sp>
        <p:nvSpPr>
          <p:cNvPr id="156" name="右矢印 155"/>
          <p:cNvSpPr/>
          <p:nvPr/>
        </p:nvSpPr>
        <p:spPr>
          <a:xfrm>
            <a:off x="2195513" y="2012950"/>
            <a:ext cx="431800" cy="57626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8441" name="テキスト ボックス 158"/>
          <p:cNvSpPr txBox="1">
            <a:spLocks noChangeArrowheads="1"/>
          </p:cNvSpPr>
          <p:nvPr/>
        </p:nvSpPr>
        <p:spPr bwMode="auto">
          <a:xfrm>
            <a:off x="323850" y="3860800"/>
            <a:ext cx="1871663" cy="646113"/>
          </a:xfrm>
          <a:prstGeom prst="rect">
            <a:avLst/>
          </a:prstGeom>
          <a:noFill/>
          <a:ln w="9525">
            <a:noFill/>
            <a:miter lim="800000"/>
            <a:headEnd/>
            <a:tailEnd/>
          </a:ln>
        </p:spPr>
        <p:txBody>
          <a:bodyPr>
            <a:spAutoFit/>
          </a:bodyPr>
          <a:lstStyle/>
          <a:p>
            <a:r>
              <a:rPr lang="ja-JP" altLang="en-US"/>
              <a:t>隠蔽前の顔の距離情報を記憶</a:t>
            </a:r>
          </a:p>
        </p:txBody>
      </p:sp>
      <p:sp>
        <p:nvSpPr>
          <p:cNvPr id="18442" name="テキスト ボックス 159"/>
          <p:cNvSpPr txBox="1">
            <a:spLocks noChangeArrowheads="1"/>
          </p:cNvSpPr>
          <p:nvPr/>
        </p:nvSpPr>
        <p:spPr bwMode="auto">
          <a:xfrm>
            <a:off x="2484438" y="3716338"/>
            <a:ext cx="2016125" cy="923925"/>
          </a:xfrm>
          <a:prstGeom prst="rect">
            <a:avLst/>
          </a:prstGeom>
          <a:noFill/>
          <a:ln w="9525">
            <a:noFill/>
            <a:miter lim="800000"/>
            <a:headEnd/>
            <a:tailEnd/>
          </a:ln>
        </p:spPr>
        <p:txBody>
          <a:bodyPr>
            <a:spAutoFit/>
          </a:bodyPr>
          <a:lstStyle/>
          <a:p>
            <a:r>
              <a:rPr lang="ja-JP" altLang="en-US"/>
              <a:t>距離のテンプレートマッチングで顔の位置推定</a:t>
            </a:r>
          </a:p>
        </p:txBody>
      </p:sp>
      <p:sp>
        <p:nvSpPr>
          <p:cNvPr id="161" name="スマイル 160"/>
          <p:cNvSpPr/>
          <p:nvPr/>
        </p:nvSpPr>
        <p:spPr bwMode="auto">
          <a:xfrm>
            <a:off x="3276302" y="1484784"/>
            <a:ext cx="720080" cy="792088"/>
          </a:xfrm>
          <a:prstGeom prst="smileyFace">
            <a:avLst>
              <a:gd name="adj" fmla="val 4653"/>
            </a:avLst>
          </a:prstGeom>
          <a:solidFill>
            <a:srgbClr val="0070C0">
              <a:alpha val="66000"/>
            </a:srgbClr>
          </a:solidFill>
          <a:ln w="9525" cap="flat" cmpd="sng" algn="ctr">
            <a:solidFill>
              <a:schemeClr val="tx1"/>
            </a:solidFill>
            <a:prstDash val="solid"/>
            <a:round/>
            <a:headEnd type="none" w="med" len="med"/>
            <a:tailEnd type="none" w="med" len="med"/>
          </a:ln>
          <a:effectLst/>
          <a:scene3d>
            <a:camera prst="orthographicFront">
              <a:rot lat="0" lon="0" rev="0"/>
            </a:camera>
            <a:lightRig rig="threePt" dir="t"/>
          </a:scene3d>
        </p:spPr>
        <p:txBody>
          <a:bodyPr/>
          <a:lstStyle/>
          <a:p>
            <a:pPr defTabSz="4176713">
              <a:defRPr/>
            </a:pPr>
            <a:endParaRPr lang="ja-JP" altLang="en-US" sz="4400" dirty="0">
              <a:ea typeface="ＭＳ ゴシック" pitchFamily="49" charset="-128"/>
            </a:endParaRPr>
          </a:p>
        </p:txBody>
      </p:sp>
      <p:sp>
        <p:nvSpPr>
          <p:cNvPr id="162" name="スマイル 161"/>
          <p:cNvSpPr/>
          <p:nvPr/>
        </p:nvSpPr>
        <p:spPr bwMode="auto">
          <a:xfrm>
            <a:off x="5526552" y="1539799"/>
            <a:ext cx="742156" cy="797246"/>
          </a:xfrm>
          <a:prstGeom prst="smileyFace">
            <a:avLst>
              <a:gd name="adj" fmla="val 4653"/>
            </a:avLst>
          </a:prstGeom>
          <a:solidFill>
            <a:srgbClr val="EED7A8"/>
          </a:solidFill>
          <a:ln w="9525" cap="flat" cmpd="sng" algn="ctr">
            <a:solidFill>
              <a:schemeClr val="tx1"/>
            </a:solidFill>
            <a:prstDash val="solid"/>
            <a:round/>
            <a:headEnd type="none" w="med" len="med"/>
            <a:tailEnd type="none" w="med" len="med"/>
          </a:ln>
          <a:effectLst/>
          <a:scene3d>
            <a:camera prst="orthographicFront">
              <a:rot lat="0" lon="0" rev="0"/>
            </a:camera>
            <a:lightRig rig="threePt" dir="t"/>
          </a:scene3d>
        </p:spPr>
        <p:txBody>
          <a:bodyPr/>
          <a:lstStyle/>
          <a:p>
            <a:pPr defTabSz="4176713">
              <a:defRPr/>
            </a:pPr>
            <a:endParaRPr lang="ja-JP" altLang="en-US" sz="4400" dirty="0">
              <a:ea typeface="ＭＳ ゴシック" pitchFamily="49" charset="-128"/>
            </a:endParaRPr>
          </a:p>
        </p:txBody>
      </p:sp>
      <p:grpSp>
        <p:nvGrpSpPr>
          <p:cNvPr id="18445" name="グループ化 237"/>
          <p:cNvGrpSpPr>
            <a:grpSpLocks/>
          </p:cNvGrpSpPr>
          <p:nvPr/>
        </p:nvGrpSpPr>
        <p:grpSpPr bwMode="auto">
          <a:xfrm>
            <a:off x="4851400" y="2638425"/>
            <a:ext cx="676275" cy="601663"/>
            <a:chOff x="2987824" y="2708374"/>
            <a:chExt cx="720080" cy="649164"/>
          </a:xfrm>
        </p:grpSpPr>
        <p:grpSp>
          <p:nvGrpSpPr>
            <p:cNvPr id="21504" name="Group 1270"/>
            <p:cNvGrpSpPr>
              <a:grpSpLocks/>
            </p:cNvGrpSpPr>
            <p:nvPr/>
          </p:nvGrpSpPr>
          <p:grpSpPr bwMode="auto">
            <a:xfrm flipH="1">
              <a:off x="2987824" y="2708920"/>
              <a:ext cx="720080" cy="648618"/>
              <a:chOff x="2752" y="2417"/>
              <a:chExt cx="904" cy="1088"/>
            </a:xfrm>
            <a:solidFill>
              <a:srgbClr val="0070C0"/>
            </a:solidFill>
          </p:grpSpPr>
          <p:sp>
            <p:nvSpPr>
              <p:cNvPr id="173" name="AutoShape 1271"/>
              <p:cNvSpPr>
                <a:spLocks noChangeArrowheads="1"/>
              </p:cNvSpPr>
              <p:nvPr/>
            </p:nvSpPr>
            <p:spPr bwMode="auto">
              <a:xfrm rot="15530403">
                <a:off x="2707" y="2859"/>
                <a:ext cx="799" cy="133"/>
              </a:xfrm>
              <a:prstGeom prst="roundRect">
                <a:avLst>
                  <a:gd name="adj" fmla="val 50000"/>
                </a:avLst>
              </a:prstGeom>
              <a:grpFill/>
              <a:ln w="28575" algn="ctr">
                <a:solidFill>
                  <a:srgbClr val="0070C0"/>
                </a:solidFill>
                <a:round/>
                <a:headEnd/>
                <a:tailEnd/>
              </a:ln>
              <a:effectLst/>
            </p:spPr>
            <p:txBody>
              <a:bodyPr wrap="none" anchor="ctr"/>
              <a:lstStyle/>
              <a:p>
                <a:pPr>
                  <a:defRPr/>
                </a:pPr>
                <a:endParaRPr lang="ja-JP" altLang="en-US" dirty="0">
                  <a:ea typeface="ＭＳ Ｐゴシック" charset="-128"/>
                </a:endParaRPr>
              </a:p>
            </p:txBody>
          </p:sp>
          <p:sp>
            <p:nvSpPr>
              <p:cNvPr id="174" name="AutoShape 1272"/>
              <p:cNvSpPr>
                <a:spLocks noChangeArrowheads="1"/>
              </p:cNvSpPr>
              <p:nvPr/>
            </p:nvSpPr>
            <p:spPr bwMode="auto">
              <a:xfrm rot="1800000">
                <a:off x="2752" y="3097"/>
                <a:ext cx="499" cy="156"/>
              </a:xfrm>
              <a:prstGeom prst="roundRect">
                <a:avLst>
                  <a:gd name="adj" fmla="val 50000"/>
                </a:avLst>
              </a:prstGeom>
              <a:grpFill/>
              <a:ln w="28575" algn="ctr">
                <a:solidFill>
                  <a:srgbClr val="0070C0"/>
                </a:solidFill>
                <a:round/>
                <a:headEnd/>
                <a:tailEnd/>
              </a:ln>
              <a:effectLst/>
            </p:spPr>
            <p:txBody>
              <a:bodyPr wrap="none" anchor="ctr"/>
              <a:lstStyle/>
              <a:p>
                <a:pPr>
                  <a:defRPr/>
                </a:pPr>
                <a:endParaRPr lang="ja-JP" altLang="en-US" dirty="0">
                  <a:ea typeface="ＭＳ Ｐゴシック" charset="-128"/>
                </a:endParaRPr>
              </a:p>
            </p:txBody>
          </p:sp>
          <p:sp>
            <p:nvSpPr>
              <p:cNvPr id="175" name="AutoShape 1273"/>
              <p:cNvSpPr>
                <a:spLocks noChangeArrowheads="1"/>
              </p:cNvSpPr>
              <p:nvPr/>
            </p:nvSpPr>
            <p:spPr bwMode="auto">
              <a:xfrm rot="-5656074">
                <a:off x="2909" y="2713"/>
                <a:ext cx="726" cy="133"/>
              </a:xfrm>
              <a:prstGeom prst="roundRect">
                <a:avLst>
                  <a:gd name="adj" fmla="val 50000"/>
                </a:avLst>
              </a:prstGeom>
              <a:grpFill/>
              <a:ln w="28575" algn="ctr">
                <a:solidFill>
                  <a:srgbClr val="0070C0"/>
                </a:solidFill>
                <a:round/>
                <a:headEnd/>
                <a:tailEnd/>
              </a:ln>
              <a:effectLst/>
            </p:spPr>
            <p:txBody>
              <a:bodyPr wrap="none" anchor="ctr"/>
              <a:lstStyle/>
              <a:p>
                <a:pPr>
                  <a:defRPr/>
                </a:pPr>
                <a:endParaRPr lang="ja-JP" altLang="en-US" dirty="0">
                  <a:ea typeface="ＭＳ Ｐゴシック" charset="-128"/>
                </a:endParaRPr>
              </a:p>
            </p:txBody>
          </p:sp>
          <p:sp>
            <p:nvSpPr>
              <p:cNvPr id="176" name="AutoShape 1274"/>
              <p:cNvSpPr>
                <a:spLocks noChangeArrowheads="1"/>
              </p:cNvSpPr>
              <p:nvPr/>
            </p:nvSpPr>
            <p:spPr bwMode="auto">
              <a:xfrm rot="-4782733">
                <a:off x="3119" y="2759"/>
                <a:ext cx="635" cy="133"/>
              </a:xfrm>
              <a:prstGeom prst="roundRect">
                <a:avLst>
                  <a:gd name="adj" fmla="val 50000"/>
                </a:avLst>
              </a:prstGeom>
              <a:grpFill/>
              <a:ln w="28575" algn="ctr">
                <a:solidFill>
                  <a:srgbClr val="0070C0"/>
                </a:solidFill>
                <a:round/>
                <a:headEnd/>
                <a:tailEnd/>
              </a:ln>
              <a:effectLst/>
            </p:spPr>
            <p:txBody>
              <a:bodyPr wrap="none" anchor="ctr"/>
              <a:lstStyle/>
              <a:p>
                <a:pPr>
                  <a:defRPr/>
                </a:pPr>
                <a:endParaRPr lang="ja-JP" altLang="en-US" dirty="0">
                  <a:ea typeface="ＭＳ Ｐゴシック" charset="-128"/>
                </a:endParaRPr>
              </a:p>
            </p:txBody>
          </p:sp>
          <p:sp>
            <p:nvSpPr>
              <p:cNvPr id="177" name="AutoShape 1275"/>
              <p:cNvSpPr>
                <a:spLocks noChangeArrowheads="1"/>
              </p:cNvSpPr>
              <p:nvPr/>
            </p:nvSpPr>
            <p:spPr bwMode="auto">
              <a:xfrm rot="-4039365">
                <a:off x="3340" y="2845"/>
                <a:ext cx="499" cy="133"/>
              </a:xfrm>
              <a:prstGeom prst="roundRect">
                <a:avLst>
                  <a:gd name="adj" fmla="val 50000"/>
                </a:avLst>
              </a:prstGeom>
              <a:grpFill/>
              <a:ln w="28575" algn="ctr">
                <a:solidFill>
                  <a:srgbClr val="0070C0"/>
                </a:solidFill>
                <a:round/>
                <a:headEnd/>
                <a:tailEnd/>
              </a:ln>
              <a:effectLst/>
            </p:spPr>
            <p:txBody>
              <a:bodyPr wrap="none" anchor="ctr"/>
              <a:lstStyle/>
              <a:p>
                <a:pPr>
                  <a:defRPr/>
                </a:pPr>
                <a:endParaRPr lang="ja-JP" altLang="en-US" dirty="0">
                  <a:ea typeface="ＭＳ Ｐゴシック" charset="-128"/>
                </a:endParaRPr>
              </a:p>
            </p:txBody>
          </p:sp>
          <p:sp>
            <p:nvSpPr>
              <p:cNvPr id="178" name="AutoShape 1276"/>
              <p:cNvSpPr>
                <a:spLocks noChangeArrowheads="1"/>
              </p:cNvSpPr>
              <p:nvPr/>
            </p:nvSpPr>
            <p:spPr bwMode="auto">
              <a:xfrm>
                <a:off x="3061" y="2840"/>
                <a:ext cx="552" cy="665"/>
              </a:xfrm>
              <a:prstGeom prst="roundRect">
                <a:avLst>
                  <a:gd name="adj" fmla="val 50000"/>
                </a:avLst>
              </a:prstGeom>
              <a:grpFill/>
              <a:ln w="28575" algn="ctr">
                <a:solidFill>
                  <a:srgbClr val="0070C0"/>
                </a:solidFill>
                <a:round/>
                <a:headEnd/>
                <a:tailEnd/>
              </a:ln>
              <a:effectLst/>
            </p:spPr>
            <p:txBody>
              <a:bodyPr wrap="none" anchor="ctr"/>
              <a:lstStyle/>
              <a:p>
                <a:pPr>
                  <a:defRPr/>
                </a:pPr>
                <a:endParaRPr lang="ja-JP" altLang="en-US" dirty="0">
                  <a:ea typeface="ＭＳ Ｐゴシック" charset="-128"/>
                </a:endParaRPr>
              </a:p>
            </p:txBody>
          </p:sp>
        </p:grpSp>
        <p:grpSp>
          <p:nvGrpSpPr>
            <p:cNvPr id="18505" name="Group 1277"/>
            <p:cNvGrpSpPr>
              <a:grpSpLocks/>
            </p:cNvGrpSpPr>
            <p:nvPr/>
          </p:nvGrpSpPr>
          <p:grpSpPr bwMode="auto">
            <a:xfrm flipH="1">
              <a:off x="2987824" y="2708374"/>
              <a:ext cx="720080" cy="648618"/>
              <a:chOff x="2752" y="2417"/>
              <a:chExt cx="904" cy="1088"/>
            </a:xfrm>
          </p:grpSpPr>
          <p:sp>
            <p:nvSpPr>
              <p:cNvPr id="18506" name="AutoShape 1278"/>
              <p:cNvSpPr>
                <a:spLocks noChangeArrowheads="1"/>
              </p:cNvSpPr>
              <p:nvPr/>
            </p:nvSpPr>
            <p:spPr bwMode="auto">
              <a:xfrm rot="-6069597">
                <a:off x="2707" y="2859"/>
                <a:ext cx="799" cy="133"/>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sp>
            <p:nvSpPr>
              <p:cNvPr id="18507" name="AutoShape 1279"/>
              <p:cNvSpPr>
                <a:spLocks noChangeArrowheads="1"/>
              </p:cNvSpPr>
              <p:nvPr/>
            </p:nvSpPr>
            <p:spPr bwMode="auto">
              <a:xfrm rot="1800000">
                <a:off x="2752" y="3097"/>
                <a:ext cx="499" cy="156"/>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sp>
            <p:nvSpPr>
              <p:cNvPr id="18508" name="AutoShape 1280"/>
              <p:cNvSpPr>
                <a:spLocks noChangeArrowheads="1"/>
              </p:cNvSpPr>
              <p:nvPr/>
            </p:nvSpPr>
            <p:spPr bwMode="auto">
              <a:xfrm rot="-5656074">
                <a:off x="2909" y="2713"/>
                <a:ext cx="726" cy="133"/>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sp>
            <p:nvSpPr>
              <p:cNvPr id="18509" name="AutoShape 1281"/>
              <p:cNvSpPr>
                <a:spLocks noChangeArrowheads="1"/>
              </p:cNvSpPr>
              <p:nvPr/>
            </p:nvSpPr>
            <p:spPr bwMode="auto">
              <a:xfrm rot="-4782733">
                <a:off x="3119" y="2759"/>
                <a:ext cx="635" cy="133"/>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sp>
            <p:nvSpPr>
              <p:cNvPr id="18510" name="AutoShape 1282"/>
              <p:cNvSpPr>
                <a:spLocks noChangeArrowheads="1"/>
              </p:cNvSpPr>
              <p:nvPr/>
            </p:nvSpPr>
            <p:spPr bwMode="auto">
              <a:xfrm rot="-4039365">
                <a:off x="3340" y="2845"/>
                <a:ext cx="499" cy="133"/>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sp>
            <p:nvSpPr>
              <p:cNvPr id="18511" name="AutoShape 1283"/>
              <p:cNvSpPr>
                <a:spLocks noChangeArrowheads="1"/>
              </p:cNvSpPr>
              <p:nvPr/>
            </p:nvSpPr>
            <p:spPr bwMode="auto">
              <a:xfrm>
                <a:off x="3061" y="2840"/>
                <a:ext cx="552" cy="665"/>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grpSp>
      </p:grpSp>
      <p:grpSp>
        <p:nvGrpSpPr>
          <p:cNvPr id="18446" name="Group 239"/>
          <p:cNvGrpSpPr>
            <a:grpSpLocks/>
          </p:cNvGrpSpPr>
          <p:nvPr/>
        </p:nvGrpSpPr>
        <p:grpSpPr bwMode="auto">
          <a:xfrm>
            <a:off x="5797550" y="2012950"/>
            <a:ext cx="336550" cy="531813"/>
            <a:chOff x="1977" y="2469"/>
            <a:chExt cx="593" cy="1052"/>
          </a:xfrm>
        </p:grpSpPr>
        <p:grpSp>
          <p:nvGrpSpPr>
            <p:cNvPr id="18497" name="Group 240"/>
            <p:cNvGrpSpPr>
              <a:grpSpLocks/>
            </p:cNvGrpSpPr>
            <p:nvPr/>
          </p:nvGrpSpPr>
          <p:grpSpPr bwMode="auto">
            <a:xfrm rot="-202400">
              <a:off x="1997" y="2469"/>
              <a:ext cx="477" cy="916"/>
              <a:chOff x="1997" y="2469"/>
              <a:chExt cx="477" cy="916"/>
            </a:xfrm>
          </p:grpSpPr>
          <p:sp>
            <p:nvSpPr>
              <p:cNvPr id="18501" name="AutoShape 241"/>
              <p:cNvSpPr>
                <a:spLocks noChangeArrowheads="1"/>
              </p:cNvSpPr>
              <p:nvPr/>
            </p:nvSpPr>
            <p:spPr bwMode="auto">
              <a:xfrm rot="-4782733">
                <a:off x="2090" y="2816"/>
                <a:ext cx="635" cy="133"/>
              </a:xfrm>
              <a:prstGeom prst="roundRect">
                <a:avLst>
                  <a:gd name="adj" fmla="val 50000"/>
                </a:avLst>
              </a:prstGeom>
              <a:solidFill>
                <a:srgbClr val="808080"/>
              </a:solidFill>
              <a:ln w="28575" algn="ctr">
                <a:solidFill>
                  <a:srgbClr val="808080"/>
                </a:solidFill>
                <a:round/>
                <a:headEnd/>
                <a:tailEnd/>
              </a:ln>
            </p:spPr>
            <p:txBody>
              <a:bodyPr wrap="none" anchor="ctr"/>
              <a:lstStyle/>
              <a:p>
                <a:endParaRPr lang="ja-JP" altLang="en-US"/>
              </a:p>
            </p:txBody>
          </p:sp>
          <p:sp>
            <p:nvSpPr>
              <p:cNvPr id="18502" name="AutoShape 242"/>
              <p:cNvSpPr>
                <a:spLocks noChangeArrowheads="1"/>
              </p:cNvSpPr>
              <p:nvPr/>
            </p:nvSpPr>
            <p:spPr bwMode="auto">
              <a:xfrm rot="-6172207">
                <a:off x="1664" y="2919"/>
                <a:ext cx="799" cy="133"/>
              </a:xfrm>
              <a:prstGeom prst="roundRect">
                <a:avLst>
                  <a:gd name="adj" fmla="val 50000"/>
                </a:avLst>
              </a:prstGeom>
              <a:solidFill>
                <a:srgbClr val="808080"/>
              </a:solidFill>
              <a:ln w="28575" algn="ctr">
                <a:solidFill>
                  <a:srgbClr val="808080"/>
                </a:solidFill>
                <a:round/>
                <a:headEnd/>
                <a:tailEnd/>
              </a:ln>
            </p:spPr>
            <p:txBody>
              <a:bodyPr wrap="none" anchor="ctr"/>
              <a:lstStyle/>
              <a:p>
                <a:endParaRPr lang="ja-JP" altLang="en-US"/>
              </a:p>
            </p:txBody>
          </p:sp>
          <p:sp>
            <p:nvSpPr>
              <p:cNvPr id="18503" name="AutoShape 243"/>
              <p:cNvSpPr>
                <a:spLocks noChangeArrowheads="1"/>
              </p:cNvSpPr>
              <p:nvPr/>
            </p:nvSpPr>
            <p:spPr bwMode="auto">
              <a:xfrm rot="-5656074">
                <a:off x="1857" y="2765"/>
                <a:ext cx="726" cy="133"/>
              </a:xfrm>
              <a:prstGeom prst="roundRect">
                <a:avLst>
                  <a:gd name="adj" fmla="val 50000"/>
                </a:avLst>
              </a:prstGeom>
              <a:solidFill>
                <a:srgbClr val="808080"/>
              </a:solidFill>
              <a:ln w="28575" algn="ctr">
                <a:solidFill>
                  <a:srgbClr val="808080"/>
                </a:solidFill>
                <a:round/>
                <a:headEnd/>
                <a:tailEnd/>
              </a:ln>
            </p:spPr>
            <p:txBody>
              <a:bodyPr wrap="none" anchor="ctr"/>
              <a:lstStyle/>
              <a:p>
                <a:endParaRPr lang="ja-JP" altLang="en-US"/>
              </a:p>
            </p:txBody>
          </p:sp>
        </p:grpSp>
        <p:sp>
          <p:nvSpPr>
            <p:cNvPr id="18498" name="AutoShape 244"/>
            <p:cNvSpPr>
              <a:spLocks noChangeArrowheads="1"/>
            </p:cNvSpPr>
            <p:nvPr/>
          </p:nvSpPr>
          <p:spPr bwMode="auto">
            <a:xfrm>
              <a:off x="2018" y="2977"/>
              <a:ext cx="552" cy="544"/>
            </a:xfrm>
            <a:prstGeom prst="roundRect">
              <a:avLst>
                <a:gd name="adj" fmla="val 50000"/>
              </a:avLst>
            </a:prstGeom>
            <a:solidFill>
              <a:srgbClr val="808080"/>
            </a:solidFill>
            <a:ln w="28575" algn="ctr">
              <a:solidFill>
                <a:srgbClr val="808080"/>
              </a:solidFill>
              <a:round/>
              <a:headEnd/>
              <a:tailEnd/>
            </a:ln>
          </p:spPr>
          <p:txBody>
            <a:bodyPr wrap="none" anchor="ctr"/>
            <a:lstStyle/>
            <a:p>
              <a:endParaRPr lang="ja-JP" altLang="en-US"/>
            </a:p>
          </p:txBody>
        </p:sp>
        <p:sp>
          <p:nvSpPr>
            <p:cNvPr id="18499" name="AutoShape 245"/>
            <p:cNvSpPr>
              <a:spLocks noChangeArrowheads="1"/>
            </p:cNvSpPr>
            <p:nvPr/>
          </p:nvSpPr>
          <p:spPr bwMode="auto">
            <a:xfrm rot="-3603168">
              <a:off x="2249" y="3108"/>
              <a:ext cx="398" cy="133"/>
            </a:xfrm>
            <a:prstGeom prst="roundRect">
              <a:avLst>
                <a:gd name="adj" fmla="val 50000"/>
              </a:avLst>
            </a:prstGeom>
            <a:solidFill>
              <a:srgbClr val="808080"/>
            </a:solidFill>
            <a:ln w="28575" algn="ctr">
              <a:solidFill>
                <a:srgbClr val="808080"/>
              </a:solidFill>
              <a:round/>
              <a:headEnd/>
              <a:tailEnd/>
            </a:ln>
          </p:spPr>
          <p:txBody>
            <a:bodyPr wrap="none" anchor="ctr"/>
            <a:lstStyle/>
            <a:p>
              <a:endParaRPr lang="ja-JP" altLang="en-US"/>
            </a:p>
          </p:txBody>
        </p:sp>
        <p:sp>
          <p:nvSpPr>
            <p:cNvPr id="18500" name="AutoShape 246"/>
            <p:cNvSpPr>
              <a:spLocks noChangeArrowheads="1"/>
            </p:cNvSpPr>
            <p:nvPr/>
          </p:nvSpPr>
          <p:spPr bwMode="auto">
            <a:xfrm rot="1800000">
              <a:off x="1977" y="3159"/>
              <a:ext cx="317" cy="181"/>
            </a:xfrm>
            <a:prstGeom prst="roundRect">
              <a:avLst>
                <a:gd name="adj" fmla="val 50000"/>
              </a:avLst>
            </a:prstGeom>
            <a:solidFill>
              <a:srgbClr val="808080"/>
            </a:solidFill>
            <a:ln w="28575" algn="ctr">
              <a:solidFill>
                <a:srgbClr val="808080"/>
              </a:solidFill>
              <a:round/>
              <a:headEnd/>
              <a:tailEnd/>
            </a:ln>
          </p:spPr>
          <p:txBody>
            <a:bodyPr wrap="none" anchor="ctr"/>
            <a:lstStyle/>
            <a:p>
              <a:endParaRPr lang="ja-JP" altLang="en-US"/>
            </a:p>
          </p:txBody>
        </p:sp>
      </p:grpSp>
      <p:grpSp>
        <p:nvGrpSpPr>
          <p:cNvPr id="18447" name="Group 247"/>
          <p:cNvGrpSpPr>
            <a:grpSpLocks/>
          </p:cNvGrpSpPr>
          <p:nvPr/>
        </p:nvGrpSpPr>
        <p:grpSpPr bwMode="auto">
          <a:xfrm>
            <a:off x="5797550" y="2012950"/>
            <a:ext cx="336550" cy="531813"/>
            <a:chOff x="1977" y="2469"/>
            <a:chExt cx="593" cy="1052"/>
          </a:xfrm>
        </p:grpSpPr>
        <p:grpSp>
          <p:nvGrpSpPr>
            <p:cNvPr id="18490" name="Group 248"/>
            <p:cNvGrpSpPr>
              <a:grpSpLocks/>
            </p:cNvGrpSpPr>
            <p:nvPr/>
          </p:nvGrpSpPr>
          <p:grpSpPr bwMode="auto">
            <a:xfrm rot="-202400">
              <a:off x="1997" y="2469"/>
              <a:ext cx="477" cy="916"/>
              <a:chOff x="1997" y="2469"/>
              <a:chExt cx="477" cy="916"/>
            </a:xfrm>
          </p:grpSpPr>
          <p:sp>
            <p:nvSpPr>
              <p:cNvPr id="18494" name="AutoShape 249"/>
              <p:cNvSpPr>
                <a:spLocks noChangeArrowheads="1"/>
              </p:cNvSpPr>
              <p:nvPr/>
            </p:nvSpPr>
            <p:spPr bwMode="auto">
              <a:xfrm rot="-4782733">
                <a:off x="2090" y="2816"/>
                <a:ext cx="635" cy="133"/>
              </a:xfrm>
              <a:prstGeom prst="roundRect">
                <a:avLst>
                  <a:gd name="adj" fmla="val 50000"/>
                </a:avLst>
              </a:prstGeom>
              <a:solidFill>
                <a:srgbClr val="00B050"/>
              </a:solidFill>
              <a:ln w="28575" algn="ctr">
                <a:noFill/>
                <a:round/>
                <a:headEnd/>
                <a:tailEnd/>
              </a:ln>
            </p:spPr>
            <p:txBody>
              <a:bodyPr wrap="none" anchor="ctr"/>
              <a:lstStyle/>
              <a:p>
                <a:endParaRPr lang="ja-JP" altLang="en-US"/>
              </a:p>
            </p:txBody>
          </p:sp>
          <p:sp>
            <p:nvSpPr>
              <p:cNvPr id="18495" name="AutoShape 250"/>
              <p:cNvSpPr>
                <a:spLocks noChangeArrowheads="1"/>
              </p:cNvSpPr>
              <p:nvPr/>
            </p:nvSpPr>
            <p:spPr bwMode="auto">
              <a:xfrm rot="-6172207">
                <a:off x="1664" y="2919"/>
                <a:ext cx="799" cy="133"/>
              </a:xfrm>
              <a:prstGeom prst="roundRect">
                <a:avLst>
                  <a:gd name="adj" fmla="val 50000"/>
                </a:avLst>
              </a:prstGeom>
              <a:solidFill>
                <a:srgbClr val="00B050"/>
              </a:solidFill>
              <a:ln w="28575" algn="ctr">
                <a:noFill/>
                <a:round/>
                <a:headEnd/>
                <a:tailEnd/>
              </a:ln>
            </p:spPr>
            <p:txBody>
              <a:bodyPr wrap="none" anchor="ctr"/>
              <a:lstStyle/>
              <a:p>
                <a:endParaRPr lang="ja-JP" altLang="en-US"/>
              </a:p>
            </p:txBody>
          </p:sp>
          <p:sp>
            <p:nvSpPr>
              <p:cNvPr id="18496" name="AutoShape 251"/>
              <p:cNvSpPr>
                <a:spLocks noChangeArrowheads="1"/>
              </p:cNvSpPr>
              <p:nvPr/>
            </p:nvSpPr>
            <p:spPr bwMode="auto">
              <a:xfrm rot="-5656074">
                <a:off x="1857" y="2765"/>
                <a:ext cx="726" cy="133"/>
              </a:xfrm>
              <a:prstGeom prst="roundRect">
                <a:avLst>
                  <a:gd name="adj" fmla="val 50000"/>
                </a:avLst>
              </a:prstGeom>
              <a:solidFill>
                <a:srgbClr val="00B050"/>
              </a:solidFill>
              <a:ln w="28575" algn="ctr">
                <a:noFill/>
                <a:round/>
                <a:headEnd/>
                <a:tailEnd/>
              </a:ln>
            </p:spPr>
            <p:txBody>
              <a:bodyPr wrap="none" anchor="ctr"/>
              <a:lstStyle/>
              <a:p>
                <a:endParaRPr lang="ja-JP" altLang="en-US"/>
              </a:p>
            </p:txBody>
          </p:sp>
        </p:grpSp>
        <p:sp>
          <p:nvSpPr>
            <p:cNvPr id="18491" name="AutoShape 252"/>
            <p:cNvSpPr>
              <a:spLocks noChangeArrowheads="1"/>
            </p:cNvSpPr>
            <p:nvPr/>
          </p:nvSpPr>
          <p:spPr bwMode="auto">
            <a:xfrm>
              <a:off x="2018" y="2977"/>
              <a:ext cx="552" cy="544"/>
            </a:xfrm>
            <a:prstGeom prst="roundRect">
              <a:avLst>
                <a:gd name="adj" fmla="val 50000"/>
              </a:avLst>
            </a:prstGeom>
            <a:solidFill>
              <a:srgbClr val="00B050"/>
            </a:solidFill>
            <a:ln w="28575" algn="ctr">
              <a:noFill/>
              <a:round/>
              <a:headEnd/>
              <a:tailEnd/>
            </a:ln>
          </p:spPr>
          <p:txBody>
            <a:bodyPr wrap="none" anchor="ctr"/>
            <a:lstStyle/>
            <a:p>
              <a:endParaRPr lang="ja-JP" altLang="en-US"/>
            </a:p>
          </p:txBody>
        </p:sp>
        <p:sp>
          <p:nvSpPr>
            <p:cNvPr id="18492" name="AutoShape 253"/>
            <p:cNvSpPr>
              <a:spLocks noChangeArrowheads="1"/>
            </p:cNvSpPr>
            <p:nvPr/>
          </p:nvSpPr>
          <p:spPr bwMode="auto">
            <a:xfrm rot="-3603168">
              <a:off x="2249" y="3108"/>
              <a:ext cx="398" cy="133"/>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sp>
          <p:nvSpPr>
            <p:cNvPr id="18493" name="AutoShape 254"/>
            <p:cNvSpPr>
              <a:spLocks noChangeArrowheads="1"/>
            </p:cNvSpPr>
            <p:nvPr/>
          </p:nvSpPr>
          <p:spPr bwMode="auto">
            <a:xfrm rot="1800000">
              <a:off x="1977" y="3159"/>
              <a:ext cx="317" cy="181"/>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grpSp>
      <p:sp>
        <p:nvSpPr>
          <p:cNvPr id="18448" name="AutoShape 255"/>
          <p:cNvSpPr>
            <a:spLocks noChangeArrowheads="1"/>
          </p:cNvSpPr>
          <p:nvPr/>
        </p:nvSpPr>
        <p:spPr bwMode="auto">
          <a:xfrm rot="-3603168">
            <a:off x="5964238" y="2332038"/>
            <a:ext cx="201612" cy="74612"/>
          </a:xfrm>
          <a:prstGeom prst="roundRect">
            <a:avLst>
              <a:gd name="adj" fmla="val 50000"/>
            </a:avLst>
          </a:prstGeom>
          <a:solidFill>
            <a:srgbClr val="00B050"/>
          </a:solidFill>
          <a:ln w="3175" algn="ctr">
            <a:solidFill>
              <a:srgbClr val="808080"/>
            </a:solidFill>
            <a:round/>
            <a:headEnd/>
            <a:tailEnd/>
          </a:ln>
        </p:spPr>
        <p:txBody>
          <a:bodyPr wrap="none" anchor="ctr"/>
          <a:lstStyle/>
          <a:p>
            <a:endParaRPr lang="ja-JP" altLang="en-US"/>
          </a:p>
        </p:txBody>
      </p:sp>
      <p:sp>
        <p:nvSpPr>
          <p:cNvPr id="18449" name="AutoShape 256"/>
          <p:cNvSpPr>
            <a:spLocks noChangeArrowheads="1"/>
          </p:cNvSpPr>
          <p:nvPr/>
        </p:nvSpPr>
        <p:spPr bwMode="auto">
          <a:xfrm rot="1800000">
            <a:off x="5797550" y="2362200"/>
            <a:ext cx="179388" cy="92075"/>
          </a:xfrm>
          <a:prstGeom prst="roundRect">
            <a:avLst>
              <a:gd name="adj" fmla="val 50000"/>
            </a:avLst>
          </a:prstGeom>
          <a:solidFill>
            <a:srgbClr val="00B050"/>
          </a:solidFill>
          <a:ln w="3175" algn="ctr">
            <a:solidFill>
              <a:srgbClr val="808080"/>
            </a:solidFill>
            <a:round/>
            <a:headEnd/>
            <a:tailEnd/>
          </a:ln>
        </p:spPr>
        <p:txBody>
          <a:bodyPr wrap="none" anchor="ctr"/>
          <a:lstStyle/>
          <a:p>
            <a:endParaRPr lang="ja-JP" altLang="en-US"/>
          </a:p>
        </p:txBody>
      </p:sp>
      <p:sp>
        <p:nvSpPr>
          <p:cNvPr id="18450" name="テキスト ボックス 198"/>
          <p:cNvSpPr txBox="1">
            <a:spLocks noChangeArrowheads="1"/>
          </p:cNvSpPr>
          <p:nvPr/>
        </p:nvSpPr>
        <p:spPr bwMode="auto">
          <a:xfrm>
            <a:off x="4932363" y="3933825"/>
            <a:ext cx="1584325" cy="646113"/>
          </a:xfrm>
          <a:prstGeom prst="rect">
            <a:avLst/>
          </a:prstGeom>
          <a:noFill/>
          <a:ln w="9525">
            <a:noFill/>
            <a:miter lim="800000"/>
            <a:headEnd/>
            <a:tailEnd/>
          </a:ln>
        </p:spPr>
        <p:txBody>
          <a:bodyPr>
            <a:spAutoFit/>
          </a:bodyPr>
          <a:lstStyle/>
          <a:p>
            <a:r>
              <a:rPr lang="ja-JP" altLang="en-US"/>
              <a:t>隠蔽中の手領域抽出</a:t>
            </a:r>
          </a:p>
        </p:txBody>
      </p:sp>
      <p:sp>
        <p:nvSpPr>
          <p:cNvPr id="200" name="スマイル 199"/>
          <p:cNvSpPr/>
          <p:nvPr/>
        </p:nvSpPr>
        <p:spPr bwMode="auto">
          <a:xfrm>
            <a:off x="7758800" y="1539799"/>
            <a:ext cx="742156" cy="797246"/>
          </a:xfrm>
          <a:prstGeom prst="smileyFace">
            <a:avLst>
              <a:gd name="adj" fmla="val 4653"/>
            </a:avLst>
          </a:prstGeom>
          <a:solidFill>
            <a:srgbClr val="FF0000"/>
          </a:solidFill>
          <a:ln w="9525" cap="flat" cmpd="sng" algn="ctr">
            <a:solidFill>
              <a:schemeClr val="tx1"/>
            </a:solidFill>
            <a:prstDash val="solid"/>
            <a:round/>
            <a:headEnd type="none" w="med" len="med"/>
            <a:tailEnd type="none" w="med" len="med"/>
          </a:ln>
          <a:effectLst/>
          <a:scene3d>
            <a:camera prst="orthographicFront">
              <a:rot lat="0" lon="0" rev="0"/>
            </a:camera>
            <a:lightRig rig="threePt" dir="t"/>
          </a:scene3d>
        </p:spPr>
        <p:txBody>
          <a:bodyPr/>
          <a:lstStyle/>
          <a:p>
            <a:pPr defTabSz="4176713">
              <a:defRPr/>
            </a:pPr>
            <a:endParaRPr lang="ja-JP" altLang="en-US" sz="4400" dirty="0">
              <a:ea typeface="ＭＳ ゴシック" pitchFamily="49" charset="-128"/>
            </a:endParaRPr>
          </a:p>
        </p:txBody>
      </p:sp>
      <p:sp>
        <p:nvSpPr>
          <p:cNvPr id="201" name="正方形/長方形 200"/>
          <p:cNvSpPr/>
          <p:nvPr/>
        </p:nvSpPr>
        <p:spPr bwMode="auto">
          <a:xfrm>
            <a:off x="6948488" y="1508125"/>
            <a:ext cx="2160587" cy="18002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grpSp>
        <p:nvGrpSpPr>
          <p:cNvPr id="18453" name="グループ化 237"/>
          <p:cNvGrpSpPr>
            <a:grpSpLocks/>
          </p:cNvGrpSpPr>
          <p:nvPr/>
        </p:nvGrpSpPr>
        <p:grpSpPr bwMode="auto">
          <a:xfrm>
            <a:off x="7085013" y="2638425"/>
            <a:ext cx="674687" cy="601663"/>
            <a:chOff x="2987824" y="2708374"/>
            <a:chExt cx="720080" cy="649164"/>
          </a:xfrm>
        </p:grpSpPr>
        <p:grpSp>
          <p:nvGrpSpPr>
            <p:cNvPr id="21512" name="Group 1270"/>
            <p:cNvGrpSpPr>
              <a:grpSpLocks/>
            </p:cNvGrpSpPr>
            <p:nvPr/>
          </p:nvGrpSpPr>
          <p:grpSpPr bwMode="auto">
            <a:xfrm flipH="1">
              <a:off x="2987824" y="2708920"/>
              <a:ext cx="720080" cy="648618"/>
              <a:chOff x="2752" y="2417"/>
              <a:chExt cx="904" cy="1088"/>
            </a:xfrm>
            <a:solidFill>
              <a:srgbClr val="0070C0"/>
            </a:solidFill>
          </p:grpSpPr>
          <p:sp>
            <p:nvSpPr>
              <p:cNvPr id="211" name="AutoShape 1271"/>
              <p:cNvSpPr>
                <a:spLocks noChangeArrowheads="1"/>
              </p:cNvSpPr>
              <p:nvPr/>
            </p:nvSpPr>
            <p:spPr bwMode="auto">
              <a:xfrm rot="15530403">
                <a:off x="2707" y="2859"/>
                <a:ext cx="799" cy="133"/>
              </a:xfrm>
              <a:prstGeom prst="roundRect">
                <a:avLst>
                  <a:gd name="adj" fmla="val 50000"/>
                </a:avLst>
              </a:prstGeom>
              <a:grpFill/>
              <a:ln w="28575" algn="ctr">
                <a:solidFill>
                  <a:srgbClr val="0070C0"/>
                </a:solidFill>
                <a:round/>
                <a:headEnd/>
                <a:tailEnd/>
              </a:ln>
              <a:effectLst/>
            </p:spPr>
            <p:txBody>
              <a:bodyPr wrap="none" anchor="ctr"/>
              <a:lstStyle/>
              <a:p>
                <a:pPr>
                  <a:defRPr/>
                </a:pPr>
                <a:endParaRPr lang="ja-JP" altLang="en-US" dirty="0">
                  <a:ea typeface="ＭＳ Ｐゴシック" charset="-128"/>
                </a:endParaRPr>
              </a:p>
            </p:txBody>
          </p:sp>
          <p:sp>
            <p:nvSpPr>
              <p:cNvPr id="212" name="AutoShape 1272"/>
              <p:cNvSpPr>
                <a:spLocks noChangeArrowheads="1"/>
              </p:cNvSpPr>
              <p:nvPr/>
            </p:nvSpPr>
            <p:spPr bwMode="auto">
              <a:xfrm rot="1800000">
                <a:off x="2752" y="3097"/>
                <a:ext cx="499" cy="156"/>
              </a:xfrm>
              <a:prstGeom prst="roundRect">
                <a:avLst>
                  <a:gd name="adj" fmla="val 50000"/>
                </a:avLst>
              </a:prstGeom>
              <a:grpFill/>
              <a:ln w="28575" algn="ctr">
                <a:solidFill>
                  <a:srgbClr val="0070C0"/>
                </a:solidFill>
                <a:round/>
                <a:headEnd/>
                <a:tailEnd/>
              </a:ln>
              <a:effectLst/>
            </p:spPr>
            <p:txBody>
              <a:bodyPr wrap="none" anchor="ctr"/>
              <a:lstStyle/>
              <a:p>
                <a:pPr>
                  <a:defRPr/>
                </a:pPr>
                <a:endParaRPr lang="ja-JP" altLang="en-US" dirty="0">
                  <a:ea typeface="ＭＳ Ｐゴシック" charset="-128"/>
                </a:endParaRPr>
              </a:p>
            </p:txBody>
          </p:sp>
          <p:sp>
            <p:nvSpPr>
              <p:cNvPr id="213" name="AutoShape 1273"/>
              <p:cNvSpPr>
                <a:spLocks noChangeArrowheads="1"/>
              </p:cNvSpPr>
              <p:nvPr/>
            </p:nvSpPr>
            <p:spPr bwMode="auto">
              <a:xfrm rot="-5656074">
                <a:off x="2909" y="2713"/>
                <a:ext cx="726" cy="133"/>
              </a:xfrm>
              <a:prstGeom prst="roundRect">
                <a:avLst>
                  <a:gd name="adj" fmla="val 50000"/>
                </a:avLst>
              </a:prstGeom>
              <a:grpFill/>
              <a:ln w="28575" algn="ctr">
                <a:solidFill>
                  <a:srgbClr val="0070C0"/>
                </a:solidFill>
                <a:round/>
                <a:headEnd/>
                <a:tailEnd/>
              </a:ln>
              <a:effectLst/>
            </p:spPr>
            <p:txBody>
              <a:bodyPr wrap="none" anchor="ctr"/>
              <a:lstStyle/>
              <a:p>
                <a:pPr>
                  <a:defRPr/>
                </a:pPr>
                <a:endParaRPr lang="ja-JP" altLang="en-US" dirty="0">
                  <a:ea typeface="ＭＳ Ｐゴシック" charset="-128"/>
                </a:endParaRPr>
              </a:p>
            </p:txBody>
          </p:sp>
          <p:sp>
            <p:nvSpPr>
              <p:cNvPr id="214" name="AutoShape 1274"/>
              <p:cNvSpPr>
                <a:spLocks noChangeArrowheads="1"/>
              </p:cNvSpPr>
              <p:nvPr/>
            </p:nvSpPr>
            <p:spPr bwMode="auto">
              <a:xfrm rot="-4782733">
                <a:off x="3119" y="2759"/>
                <a:ext cx="635" cy="133"/>
              </a:xfrm>
              <a:prstGeom prst="roundRect">
                <a:avLst>
                  <a:gd name="adj" fmla="val 50000"/>
                </a:avLst>
              </a:prstGeom>
              <a:grpFill/>
              <a:ln w="28575" algn="ctr">
                <a:solidFill>
                  <a:srgbClr val="0070C0"/>
                </a:solidFill>
                <a:round/>
                <a:headEnd/>
                <a:tailEnd/>
              </a:ln>
              <a:effectLst/>
            </p:spPr>
            <p:txBody>
              <a:bodyPr wrap="none" anchor="ctr"/>
              <a:lstStyle/>
              <a:p>
                <a:pPr>
                  <a:defRPr/>
                </a:pPr>
                <a:endParaRPr lang="ja-JP" altLang="en-US" dirty="0">
                  <a:ea typeface="ＭＳ Ｐゴシック" charset="-128"/>
                </a:endParaRPr>
              </a:p>
            </p:txBody>
          </p:sp>
          <p:sp>
            <p:nvSpPr>
              <p:cNvPr id="215" name="AutoShape 1275"/>
              <p:cNvSpPr>
                <a:spLocks noChangeArrowheads="1"/>
              </p:cNvSpPr>
              <p:nvPr/>
            </p:nvSpPr>
            <p:spPr bwMode="auto">
              <a:xfrm rot="-4039365">
                <a:off x="3340" y="2845"/>
                <a:ext cx="499" cy="133"/>
              </a:xfrm>
              <a:prstGeom prst="roundRect">
                <a:avLst>
                  <a:gd name="adj" fmla="val 50000"/>
                </a:avLst>
              </a:prstGeom>
              <a:grpFill/>
              <a:ln w="28575" algn="ctr">
                <a:solidFill>
                  <a:srgbClr val="0070C0"/>
                </a:solidFill>
                <a:round/>
                <a:headEnd/>
                <a:tailEnd/>
              </a:ln>
              <a:effectLst/>
            </p:spPr>
            <p:txBody>
              <a:bodyPr wrap="none" anchor="ctr"/>
              <a:lstStyle/>
              <a:p>
                <a:pPr>
                  <a:defRPr/>
                </a:pPr>
                <a:endParaRPr lang="ja-JP" altLang="en-US" dirty="0">
                  <a:ea typeface="ＭＳ Ｐゴシック" charset="-128"/>
                </a:endParaRPr>
              </a:p>
            </p:txBody>
          </p:sp>
          <p:sp>
            <p:nvSpPr>
              <p:cNvPr id="216" name="AutoShape 1276"/>
              <p:cNvSpPr>
                <a:spLocks noChangeArrowheads="1"/>
              </p:cNvSpPr>
              <p:nvPr/>
            </p:nvSpPr>
            <p:spPr bwMode="auto">
              <a:xfrm>
                <a:off x="3061" y="2840"/>
                <a:ext cx="552" cy="665"/>
              </a:xfrm>
              <a:prstGeom prst="roundRect">
                <a:avLst>
                  <a:gd name="adj" fmla="val 50000"/>
                </a:avLst>
              </a:prstGeom>
              <a:grpFill/>
              <a:ln w="28575" algn="ctr">
                <a:solidFill>
                  <a:srgbClr val="0070C0"/>
                </a:solidFill>
                <a:round/>
                <a:headEnd/>
                <a:tailEnd/>
              </a:ln>
              <a:effectLst/>
            </p:spPr>
            <p:txBody>
              <a:bodyPr wrap="none" anchor="ctr"/>
              <a:lstStyle/>
              <a:p>
                <a:pPr>
                  <a:defRPr/>
                </a:pPr>
                <a:endParaRPr lang="ja-JP" altLang="en-US" dirty="0">
                  <a:ea typeface="ＭＳ Ｐゴシック" charset="-128"/>
                </a:endParaRPr>
              </a:p>
            </p:txBody>
          </p:sp>
        </p:grpSp>
        <p:grpSp>
          <p:nvGrpSpPr>
            <p:cNvPr id="18483" name="Group 1277"/>
            <p:cNvGrpSpPr>
              <a:grpSpLocks/>
            </p:cNvGrpSpPr>
            <p:nvPr/>
          </p:nvGrpSpPr>
          <p:grpSpPr bwMode="auto">
            <a:xfrm flipH="1">
              <a:off x="2987824" y="2708374"/>
              <a:ext cx="720080" cy="648618"/>
              <a:chOff x="2752" y="2417"/>
              <a:chExt cx="904" cy="1088"/>
            </a:xfrm>
          </p:grpSpPr>
          <p:sp>
            <p:nvSpPr>
              <p:cNvPr id="18484" name="AutoShape 1278"/>
              <p:cNvSpPr>
                <a:spLocks noChangeArrowheads="1"/>
              </p:cNvSpPr>
              <p:nvPr/>
            </p:nvSpPr>
            <p:spPr bwMode="auto">
              <a:xfrm rot="-6069597">
                <a:off x="2707" y="2859"/>
                <a:ext cx="799" cy="133"/>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sp>
            <p:nvSpPr>
              <p:cNvPr id="18485" name="AutoShape 1279"/>
              <p:cNvSpPr>
                <a:spLocks noChangeArrowheads="1"/>
              </p:cNvSpPr>
              <p:nvPr/>
            </p:nvSpPr>
            <p:spPr bwMode="auto">
              <a:xfrm rot="1800000">
                <a:off x="2752" y="3097"/>
                <a:ext cx="499" cy="156"/>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sp>
            <p:nvSpPr>
              <p:cNvPr id="18486" name="AutoShape 1280"/>
              <p:cNvSpPr>
                <a:spLocks noChangeArrowheads="1"/>
              </p:cNvSpPr>
              <p:nvPr/>
            </p:nvSpPr>
            <p:spPr bwMode="auto">
              <a:xfrm rot="-5656074">
                <a:off x="2909" y="2713"/>
                <a:ext cx="726" cy="133"/>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sp>
            <p:nvSpPr>
              <p:cNvPr id="18487" name="AutoShape 1281"/>
              <p:cNvSpPr>
                <a:spLocks noChangeArrowheads="1"/>
              </p:cNvSpPr>
              <p:nvPr/>
            </p:nvSpPr>
            <p:spPr bwMode="auto">
              <a:xfrm rot="-4782733">
                <a:off x="3119" y="2759"/>
                <a:ext cx="635" cy="133"/>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sp>
            <p:nvSpPr>
              <p:cNvPr id="18488" name="AutoShape 1282"/>
              <p:cNvSpPr>
                <a:spLocks noChangeArrowheads="1"/>
              </p:cNvSpPr>
              <p:nvPr/>
            </p:nvSpPr>
            <p:spPr bwMode="auto">
              <a:xfrm rot="-4039365">
                <a:off x="3340" y="2845"/>
                <a:ext cx="499" cy="133"/>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sp>
            <p:nvSpPr>
              <p:cNvPr id="18489" name="AutoShape 1283"/>
              <p:cNvSpPr>
                <a:spLocks noChangeArrowheads="1"/>
              </p:cNvSpPr>
              <p:nvPr/>
            </p:nvSpPr>
            <p:spPr bwMode="auto">
              <a:xfrm>
                <a:off x="3061" y="2840"/>
                <a:ext cx="552" cy="665"/>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grpSp>
      </p:grpSp>
      <p:grpSp>
        <p:nvGrpSpPr>
          <p:cNvPr id="18454" name="グループ化 319"/>
          <p:cNvGrpSpPr>
            <a:grpSpLocks/>
          </p:cNvGrpSpPr>
          <p:nvPr/>
        </p:nvGrpSpPr>
        <p:grpSpPr bwMode="auto">
          <a:xfrm>
            <a:off x="8029575" y="2012950"/>
            <a:ext cx="338138" cy="531813"/>
            <a:chOff x="7020272" y="4581128"/>
            <a:chExt cx="360040" cy="719683"/>
          </a:xfrm>
        </p:grpSpPr>
        <p:grpSp>
          <p:nvGrpSpPr>
            <p:cNvPr id="18464" name="Group 239"/>
            <p:cNvGrpSpPr>
              <a:grpSpLocks/>
            </p:cNvGrpSpPr>
            <p:nvPr/>
          </p:nvGrpSpPr>
          <p:grpSpPr bwMode="auto">
            <a:xfrm>
              <a:off x="7020272" y="4581128"/>
              <a:ext cx="360040" cy="719683"/>
              <a:chOff x="1977" y="2469"/>
              <a:chExt cx="593" cy="1052"/>
            </a:xfrm>
          </p:grpSpPr>
          <p:grpSp>
            <p:nvGrpSpPr>
              <p:cNvPr id="18475" name="Group 240"/>
              <p:cNvGrpSpPr>
                <a:grpSpLocks/>
              </p:cNvGrpSpPr>
              <p:nvPr/>
            </p:nvGrpSpPr>
            <p:grpSpPr bwMode="auto">
              <a:xfrm rot="-202400">
                <a:off x="1997" y="2469"/>
                <a:ext cx="477" cy="916"/>
                <a:chOff x="1997" y="2469"/>
                <a:chExt cx="477" cy="916"/>
              </a:xfrm>
            </p:grpSpPr>
            <p:sp>
              <p:nvSpPr>
                <p:cNvPr id="18479" name="AutoShape 241"/>
                <p:cNvSpPr>
                  <a:spLocks noChangeArrowheads="1"/>
                </p:cNvSpPr>
                <p:nvPr/>
              </p:nvSpPr>
              <p:spPr bwMode="auto">
                <a:xfrm rot="-4782733">
                  <a:off x="2090" y="2816"/>
                  <a:ext cx="635" cy="133"/>
                </a:xfrm>
                <a:prstGeom prst="roundRect">
                  <a:avLst>
                    <a:gd name="adj" fmla="val 50000"/>
                  </a:avLst>
                </a:prstGeom>
                <a:solidFill>
                  <a:srgbClr val="808080"/>
                </a:solidFill>
                <a:ln w="28575" algn="ctr">
                  <a:solidFill>
                    <a:srgbClr val="808080"/>
                  </a:solidFill>
                  <a:round/>
                  <a:headEnd/>
                  <a:tailEnd/>
                </a:ln>
              </p:spPr>
              <p:txBody>
                <a:bodyPr wrap="none" anchor="ctr"/>
                <a:lstStyle/>
                <a:p>
                  <a:endParaRPr lang="ja-JP" altLang="en-US"/>
                </a:p>
              </p:txBody>
            </p:sp>
            <p:sp>
              <p:nvSpPr>
                <p:cNvPr id="18480" name="AutoShape 242"/>
                <p:cNvSpPr>
                  <a:spLocks noChangeArrowheads="1"/>
                </p:cNvSpPr>
                <p:nvPr/>
              </p:nvSpPr>
              <p:spPr bwMode="auto">
                <a:xfrm rot="-6172207">
                  <a:off x="1664" y="2919"/>
                  <a:ext cx="799" cy="133"/>
                </a:xfrm>
                <a:prstGeom prst="roundRect">
                  <a:avLst>
                    <a:gd name="adj" fmla="val 50000"/>
                  </a:avLst>
                </a:prstGeom>
                <a:solidFill>
                  <a:srgbClr val="808080"/>
                </a:solidFill>
                <a:ln w="28575" algn="ctr">
                  <a:solidFill>
                    <a:srgbClr val="808080"/>
                  </a:solidFill>
                  <a:round/>
                  <a:headEnd/>
                  <a:tailEnd/>
                </a:ln>
              </p:spPr>
              <p:txBody>
                <a:bodyPr wrap="none" anchor="ctr"/>
                <a:lstStyle/>
                <a:p>
                  <a:endParaRPr lang="ja-JP" altLang="en-US"/>
                </a:p>
              </p:txBody>
            </p:sp>
            <p:sp>
              <p:nvSpPr>
                <p:cNvPr id="18481" name="AutoShape 243"/>
                <p:cNvSpPr>
                  <a:spLocks noChangeArrowheads="1"/>
                </p:cNvSpPr>
                <p:nvPr/>
              </p:nvSpPr>
              <p:spPr bwMode="auto">
                <a:xfrm rot="-5656074">
                  <a:off x="1857" y="2765"/>
                  <a:ext cx="726" cy="133"/>
                </a:xfrm>
                <a:prstGeom prst="roundRect">
                  <a:avLst>
                    <a:gd name="adj" fmla="val 50000"/>
                  </a:avLst>
                </a:prstGeom>
                <a:solidFill>
                  <a:srgbClr val="808080"/>
                </a:solidFill>
                <a:ln w="28575" algn="ctr">
                  <a:solidFill>
                    <a:srgbClr val="808080"/>
                  </a:solidFill>
                  <a:round/>
                  <a:headEnd/>
                  <a:tailEnd/>
                </a:ln>
              </p:spPr>
              <p:txBody>
                <a:bodyPr wrap="none" anchor="ctr"/>
                <a:lstStyle/>
                <a:p>
                  <a:endParaRPr lang="ja-JP" altLang="en-US"/>
                </a:p>
              </p:txBody>
            </p:sp>
          </p:grpSp>
          <p:sp>
            <p:nvSpPr>
              <p:cNvPr id="18476" name="AutoShape 244"/>
              <p:cNvSpPr>
                <a:spLocks noChangeArrowheads="1"/>
              </p:cNvSpPr>
              <p:nvPr/>
            </p:nvSpPr>
            <p:spPr bwMode="auto">
              <a:xfrm>
                <a:off x="2018" y="2977"/>
                <a:ext cx="552" cy="544"/>
              </a:xfrm>
              <a:prstGeom prst="roundRect">
                <a:avLst>
                  <a:gd name="adj" fmla="val 50000"/>
                </a:avLst>
              </a:prstGeom>
              <a:solidFill>
                <a:srgbClr val="808080"/>
              </a:solidFill>
              <a:ln w="28575" algn="ctr">
                <a:solidFill>
                  <a:srgbClr val="808080"/>
                </a:solidFill>
                <a:round/>
                <a:headEnd/>
                <a:tailEnd/>
              </a:ln>
            </p:spPr>
            <p:txBody>
              <a:bodyPr wrap="none" anchor="ctr"/>
              <a:lstStyle/>
              <a:p>
                <a:endParaRPr lang="ja-JP" altLang="en-US"/>
              </a:p>
            </p:txBody>
          </p:sp>
          <p:sp>
            <p:nvSpPr>
              <p:cNvPr id="18477" name="AutoShape 245"/>
              <p:cNvSpPr>
                <a:spLocks noChangeArrowheads="1"/>
              </p:cNvSpPr>
              <p:nvPr/>
            </p:nvSpPr>
            <p:spPr bwMode="auto">
              <a:xfrm rot="-3603168">
                <a:off x="2249" y="3108"/>
                <a:ext cx="398" cy="133"/>
              </a:xfrm>
              <a:prstGeom prst="roundRect">
                <a:avLst>
                  <a:gd name="adj" fmla="val 50000"/>
                </a:avLst>
              </a:prstGeom>
              <a:solidFill>
                <a:srgbClr val="808080"/>
              </a:solidFill>
              <a:ln w="28575" algn="ctr">
                <a:solidFill>
                  <a:srgbClr val="808080"/>
                </a:solidFill>
                <a:round/>
                <a:headEnd/>
                <a:tailEnd/>
              </a:ln>
            </p:spPr>
            <p:txBody>
              <a:bodyPr wrap="none" anchor="ctr"/>
              <a:lstStyle/>
              <a:p>
                <a:endParaRPr lang="ja-JP" altLang="en-US"/>
              </a:p>
            </p:txBody>
          </p:sp>
          <p:sp>
            <p:nvSpPr>
              <p:cNvPr id="18478" name="AutoShape 246"/>
              <p:cNvSpPr>
                <a:spLocks noChangeArrowheads="1"/>
              </p:cNvSpPr>
              <p:nvPr/>
            </p:nvSpPr>
            <p:spPr bwMode="auto">
              <a:xfrm rot="1800000">
                <a:off x="1977" y="3159"/>
                <a:ext cx="317" cy="181"/>
              </a:xfrm>
              <a:prstGeom prst="roundRect">
                <a:avLst>
                  <a:gd name="adj" fmla="val 50000"/>
                </a:avLst>
              </a:prstGeom>
              <a:solidFill>
                <a:srgbClr val="808080"/>
              </a:solidFill>
              <a:ln w="28575" algn="ctr">
                <a:solidFill>
                  <a:srgbClr val="808080"/>
                </a:solidFill>
                <a:round/>
                <a:headEnd/>
                <a:tailEnd/>
              </a:ln>
            </p:spPr>
            <p:txBody>
              <a:bodyPr wrap="none" anchor="ctr"/>
              <a:lstStyle/>
              <a:p>
                <a:endParaRPr lang="ja-JP" altLang="en-US"/>
              </a:p>
            </p:txBody>
          </p:sp>
        </p:grpSp>
        <p:grpSp>
          <p:nvGrpSpPr>
            <p:cNvPr id="18465" name="Group 247"/>
            <p:cNvGrpSpPr>
              <a:grpSpLocks/>
            </p:cNvGrpSpPr>
            <p:nvPr/>
          </p:nvGrpSpPr>
          <p:grpSpPr bwMode="auto">
            <a:xfrm>
              <a:off x="7020272" y="4581128"/>
              <a:ext cx="360040" cy="719683"/>
              <a:chOff x="1977" y="2469"/>
              <a:chExt cx="593" cy="1052"/>
            </a:xfrm>
          </p:grpSpPr>
          <p:grpSp>
            <p:nvGrpSpPr>
              <p:cNvPr id="18468" name="Group 248"/>
              <p:cNvGrpSpPr>
                <a:grpSpLocks/>
              </p:cNvGrpSpPr>
              <p:nvPr/>
            </p:nvGrpSpPr>
            <p:grpSpPr bwMode="auto">
              <a:xfrm rot="-202400">
                <a:off x="1997" y="2469"/>
                <a:ext cx="477" cy="916"/>
                <a:chOff x="1997" y="2469"/>
                <a:chExt cx="477" cy="916"/>
              </a:xfrm>
            </p:grpSpPr>
            <p:sp>
              <p:nvSpPr>
                <p:cNvPr id="18472" name="AutoShape 249"/>
                <p:cNvSpPr>
                  <a:spLocks noChangeArrowheads="1"/>
                </p:cNvSpPr>
                <p:nvPr/>
              </p:nvSpPr>
              <p:spPr bwMode="auto">
                <a:xfrm rot="-4782733">
                  <a:off x="2090" y="2816"/>
                  <a:ext cx="635" cy="133"/>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sp>
              <p:nvSpPr>
                <p:cNvPr id="18473" name="AutoShape 250"/>
                <p:cNvSpPr>
                  <a:spLocks noChangeArrowheads="1"/>
                </p:cNvSpPr>
                <p:nvPr/>
              </p:nvSpPr>
              <p:spPr bwMode="auto">
                <a:xfrm rot="-6172207">
                  <a:off x="1664" y="2919"/>
                  <a:ext cx="799" cy="133"/>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sp>
              <p:nvSpPr>
                <p:cNvPr id="18474" name="AutoShape 251"/>
                <p:cNvSpPr>
                  <a:spLocks noChangeArrowheads="1"/>
                </p:cNvSpPr>
                <p:nvPr/>
              </p:nvSpPr>
              <p:spPr bwMode="auto">
                <a:xfrm rot="-5656074">
                  <a:off x="1857" y="2765"/>
                  <a:ext cx="726" cy="133"/>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grpSp>
          <p:sp>
            <p:nvSpPr>
              <p:cNvPr id="18469" name="AutoShape 252"/>
              <p:cNvSpPr>
                <a:spLocks noChangeArrowheads="1"/>
              </p:cNvSpPr>
              <p:nvPr/>
            </p:nvSpPr>
            <p:spPr bwMode="auto">
              <a:xfrm>
                <a:off x="2018" y="2977"/>
                <a:ext cx="552" cy="544"/>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sp>
            <p:nvSpPr>
              <p:cNvPr id="18470" name="AutoShape 253"/>
              <p:cNvSpPr>
                <a:spLocks noChangeArrowheads="1"/>
              </p:cNvSpPr>
              <p:nvPr/>
            </p:nvSpPr>
            <p:spPr bwMode="auto">
              <a:xfrm rot="-3603168">
                <a:off x="2249" y="3108"/>
                <a:ext cx="398" cy="133"/>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sp>
            <p:nvSpPr>
              <p:cNvPr id="18471" name="AutoShape 254"/>
              <p:cNvSpPr>
                <a:spLocks noChangeArrowheads="1"/>
              </p:cNvSpPr>
              <p:nvPr/>
            </p:nvSpPr>
            <p:spPr bwMode="auto">
              <a:xfrm rot="1800000">
                <a:off x="1977" y="3159"/>
                <a:ext cx="317" cy="181"/>
              </a:xfrm>
              <a:prstGeom prst="roundRect">
                <a:avLst>
                  <a:gd name="adj" fmla="val 50000"/>
                </a:avLst>
              </a:prstGeom>
              <a:solidFill>
                <a:srgbClr val="FFCC99"/>
              </a:solidFill>
              <a:ln w="28575" algn="ctr">
                <a:noFill/>
                <a:round/>
                <a:headEnd/>
                <a:tailEnd/>
              </a:ln>
            </p:spPr>
            <p:txBody>
              <a:bodyPr wrap="none" anchor="ctr"/>
              <a:lstStyle/>
              <a:p>
                <a:endParaRPr lang="ja-JP" altLang="en-US"/>
              </a:p>
            </p:txBody>
          </p:sp>
        </p:grpSp>
        <p:sp>
          <p:nvSpPr>
            <p:cNvPr id="18466" name="AutoShape 255"/>
            <p:cNvSpPr>
              <a:spLocks noChangeArrowheads="1"/>
            </p:cNvSpPr>
            <p:nvPr/>
          </p:nvSpPr>
          <p:spPr bwMode="auto">
            <a:xfrm rot="-3603168">
              <a:off x="7170102" y="5023392"/>
              <a:ext cx="272276" cy="80751"/>
            </a:xfrm>
            <a:prstGeom prst="roundRect">
              <a:avLst>
                <a:gd name="adj" fmla="val 50000"/>
              </a:avLst>
            </a:prstGeom>
            <a:solidFill>
              <a:srgbClr val="FFCC99"/>
            </a:solidFill>
            <a:ln w="3175" algn="ctr">
              <a:solidFill>
                <a:srgbClr val="808080"/>
              </a:solidFill>
              <a:round/>
              <a:headEnd/>
              <a:tailEnd/>
            </a:ln>
          </p:spPr>
          <p:txBody>
            <a:bodyPr wrap="none" anchor="ctr"/>
            <a:lstStyle/>
            <a:p>
              <a:endParaRPr lang="ja-JP" altLang="en-US"/>
            </a:p>
          </p:txBody>
        </p:sp>
        <p:sp>
          <p:nvSpPr>
            <p:cNvPr id="18467" name="AutoShape 256"/>
            <p:cNvSpPr>
              <a:spLocks noChangeArrowheads="1"/>
            </p:cNvSpPr>
            <p:nvPr/>
          </p:nvSpPr>
          <p:spPr bwMode="auto">
            <a:xfrm rot="1800000">
              <a:off x="7020272" y="5053163"/>
              <a:ext cx="192467" cy="123824"/>
            </a:xfrm>
            <a:prstGeom prst="roundRect">
              <a:avLst>
                <a:gd name="adj" fmla="val 50000"/>
              </a:avLst>
            </a:prstGeom>
            <a:solidFill>
              <a:srgbClr val="FFCC99"/>
            </a:solidFill>
            <a:ln w="3175" algn="ctr">
              <a:solidFill>
                <a:srgbClr val="808080"/>
              </a:solidFill>
              <a:round/>
              <a:headEnd/>
              <a:tailEnd/>
            </a:ln>
          </p:spPr>
          <p:txBody>
            <a:bodyPr wrap="none" anchor="ctr"/>
            <a:lstStyle/>
            <a:p>
              <a:endParaRPr lang="ja-JP" altLang="en-US"/>
            </a:p>
          </p:txBody>
        </p:sp>
      </p:grpSp>
      <p:sp>
        <p:nvSpPr>
          <p:cNvPr id="18455" name="テキスト ボックス 236"/>
          <p:cNvSpPr txBox="1">
            <a:spLocks noChangeArrowheads="1"/>
          </p:cNvSpPr>
          <p:nvPr/>
        </p:nvSpPr>
        <p:spPr bwMode="auto">
          <a:xfrm>
            <a:off x="7164388" y="3933825"/>
            <a:ext cx="1511300" cy="369888"/>
          </a:xfrm>
          <a:prstGeom prst="rect">
            <a:avLst/>
          </a:prstGeom>
          <a:noFill/>
          <a:ln w="9525">
            <a:noFill/>
            <a:miter lim="800000"/>
            <a:headEnd/>
            <a:tailEnd/>
          </a:ln>
        </p:spPr>
        <p:txBody>
          <a:bodyPr>
            <a:spAutoFit/>
          </a:bodyPr>
          <a:lstStyle/>
          <a:p>
            <a:r>
              <a:rPr lang="ja-JP" altLang="en-US"/>
              <a:t>顔領域抽出</a:t>
            </a:r>
          </a:p>
        </p:txBody>
      </p:sp>
      <p:pic>
        <p:nvPicPr>
          <p:cNvPr id="18456" name="Picture 17"/>
          <p:cNvPicPr>
            <a:picLocks noChangeAspect="1" noChangeArrowheads="1"/>
          </p:cNvPicPr>
          <p:nvPr/>
        </p:nvPicPr>
        <p:blipFill>
          <a:blip r:embed="rId2" cstate="print"/>
          <a:srcRect/>
          <a:stretch>
            <a:fillRect/>
          </a:stretch>
        </p:blipFill>
        <p:spPr bwMode="auto">
          <a:xfrm>
            <a:off x="395288" y="5013325"/>
            <a:ext cx="971550" cy="1019175"/>
          </a:xfrm>
          <a:prstGeom prst="rect">
            <a:avLst/>
          </a:prstGeom>
          <a:noFill/>
          <a:ln w="9525">
            <a:noFill/>
            <a:miter lim="800000"/>
            <a:headEnd/>
            <a:tailEnd/>
          </a:ln>
        </p:spPr>
      </p:pic>
      <p:pic>
        <p:nvPicPr>
          <p:cNvPr id="18457" name="Picture 128"/>
          <p:cNvPicPr>
            <a:picLocks noChangeAspect="1" noChangeArrowheads="1"/>
          </p:cNvPicPr>
          <p:nvPr/>
        </p:nvPicPr>
        <p:blipFill>
          <a:blip r:embed="rId3" cstate="print"/>
          <a:srcRect/>
          <a:stretch>
            <a:fillRect/>
          </a:stretch>
        </p:blipFill>
        <p:spPr bwMode="auto">
          <a:xfrm>
            <a:off x="7164388" y="4941888"/>
            <a:ext cx="1552575" cy="1257300"/>
          </a:xfrm>
          <a:prstGeom prst="rect">
            <a:avLst/>
          </a:prstGeom>
          <a:noFill/>
          <a:ln w="9525">
            <a:noFill/>
            <a:miter lim="800000"/>
            <a:headEnd/>
            <a:tailEnd/>
          </a:ln>
        </p:spPr>
      </p:pic>
      <p:pic>
        <p:nvPicPr>
          <p:cNvPr id="18458" name="Picture 129"/>
          <p:cNvPicPr>
            <a:picLocks noChangeAspect="1" noChangeArrowheads="1"/>
          </p:cNvPicPr>
          <p:nvPr/>
        </p:nvPicPr>
        <p:blipFill>
          <a:blip r:embed="rId4" cstate="print"/>
          <a:srcRect/>
          <a:stretch>
            <a:fillRect/>
          </a:stretch>
        </p:blipFill>
        <p:spPr bwMode="auto">
          <a:xfrm>
            <a:off x="4859338" y="4868863"/>
            <a:ext cx="1552575" cy="1257300"/>
          </a:xfrm>
          <a:prstGeom prst="rect">
            <a:avLst/>
          </a:prstGeom>
          <a:noFill/>
          <a:ln w="9525">
            <a:noFill/>
            <a:miter lim="800000"/>
            <a:headEnd/>
            <a:tailEnd/>
          </a:ln>
        </p:spPr>
      </p:pic>
      <p:sp>
        <p:nvSpPr>
          <p:cNvPr id="18459" name="テキスト ボックス 21"/>
          <p:cNvSpPr txBox="1">
            <a:spLocks noChangeArrowheads="1"/>
          </p:cNvSpPr>
          <p:nvPr/>
        </p:nvSpPr>
        <p:spPr bwMode="auto">
          <a:xfrm>
            <a:off x="107950" y="908050"/>
            <a:ext cx="2447925" cy="461963"/>
          </a:xfrm>
          <a:prstGeom prst="rect">
            <a:avLst/>
          </a:prstGeom>
          <a:noFill/>
          <a:ln w="38100">
            <a:noFill/>
            <a:miter lim="800000"/>
            <a:headEnd/>
            <a:tailEnd/>
          </a:ln>
        </p:spPr>
        <p:txBody>
          <a:bodyPr>
            <a:spAutoFit/>
          </a:bodyPr>
          <a:lstStyle/>
          <a:p>
            <a:r>
              <a:rPr lang="ja-JP" altLang="en-US" sz="2400"/>
              <a:t>提案手法の概略</a:t>
            </a:r>
          </a:p>
        </p:txBody>
      </p:sp>
      <p:pic>
        <p:nvPicPr>
          <p:cNvPr id="18460" name="Picture 123"/>
          <p:cNvPicPr>
            <a:picLocks noChangeAspect="1" noChangeArrowheads="1"/>
          </p:cNvPicPr>
          <p:nvPr/>
        </p:nvPicPr>
        <p:blipFill>
          <a:blip r:embed="rId5" cstate="print"/>
          <a:srcRect/>
          <a:stretch>
            <a:fillRect/>
          </a:stretch>
        </p:blipFill>
        <p:spPr bwMode="auto">
          <a:xfrm>
            <a:off x="2700338" y="4868863"/>
            <a:ext cx="1114425" cy="1304925"/>
          </a:xfrm>
          <a:prstGeom prst="rect">
            <a:avLst/>
          </a:prstGeom>
          <a:noFill/>
          <a:ln w="9525">
            <a:noFill/>
            <a:miter lim="800000"/>
            <a:headEnd/>
            <a:tailEnd/>
          </a:ln>
        </p:spPr>
      </p:pic>
      <p:sp>
        <p:nvSpPr>
          <p:cNvPr id="163" name="正方形/長方形 162"/>
          <p:cNvSpPr/>
          <p:nvPr/>
        </p:nvSpPr>
        <p:spPr bwMode="auto">
          <a:xfrm>
            <a:off x="4716463" y="1508125"/>
            <a:ext cx="2160587" cy="18002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58" name="右矢印 157"/>
          <p:cNvSpPr/>
          <p:nvPr/>
        </p:nvSpPr>
        <p:spPr>
          <a:xfrm>
            <a:off x="6732588" y="2012950"/>
            <a:ext cx="433387" cy="57626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57" name="右矢印 156"/>
          <p:cNvSpPr/>
          <p:nvPr/>
        </p:nvSpPr>
        <p:spPr>
          <a:xfrm>
            <a:off x="4500563" y="2012950"/>
            <a:ext cx="431800" cy="57626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p:cNvSpPr>
            <a:spLocks noGrp="1"/>
          </p:cNvSpPr>
          <p:nvPr>
            <p:ph type="title"/>
          </p:nvPr>
        </p:nvSpPr>
        <p:spPr/>
        <p:txBody>
          <a:bodyPr/>
          <a:lstStyle/>
          <a:p>
            <a:r>
              <a:rPr lang="ja-JP" altLang="en-US" dirty="0" smtClean="0">
                <a:solidFill>
                  <a:schemeClr val="bg1"/>
                </a:solidFill>
              </a:rPr>
              <a:t>マッチング結果</a:t>
            </a:r>
            <a:endParaRPr lang="ja-JP" altLang="en-US" dirty="0" smtClean="0">
              <a:solidFill>
                <a:schemeClr val="bg1"/>
              </a:solidFill>
            </a:endParaRPr>
          </a:p>
        </p:txBody>
      </p:sp>
      <p:sp>
        <p:nvSpPr>
          <p:cNvPr id="19459" name="コンテンツ プレースホルダ 2"/>
          <p:cNvSpPr>
            <a:spLocks noGrp="1"/>
          </p:cNvSpPr>
          <p:nvPr>
            <p:ph idx="1"/>
          </p:nvPr>
        </p:nvSpPr>
        <p:spPr>
          <a:xfrm>
            <a:off x="4500563" y="4005263"/>
            <a:ext cx="4319587" cy="2519362"/>
          </a:xfrm>
        </p:spPr>
        <p:txBody>
          <a:bodyPr/>
          <a:lstStyle/>
          <a:p>
            <a:pPr eaLnBrk="1" hangingPunct="1"/>
            <a:r>
              <a:rPr lang="ja-JP" altLang="en-US" sz="2000" smtClean="0"/>
              <a:t>話者はその場に立っていても顔が前後に動いてしまうことがある</a:t>
            </a:r>
            <a:endParaRPr lang="en-US" altLang="ja-JP" sz="2000" smtClean="0"/>
          </a:p>
          <a:p>
            <a:pPr eaLnBrk="1" hangingPunct="1"/>
            <a:endParaRPr lang="en-US" altLang="ja-JP" sz="2000" smtClean="0"/>
          </a:p>
          <a:p>
            <a:pPr eaLnBrk="1" hangingPunct="1"/>
            <a:r>
              <a:rPr lang="ja-JP" altLang="en-US" sz="2000" smtClean="0"/>
              <a:t>顔テンプレートよりも顔が前に移動してしまったので手領域だけでなく顔全体が前に出ている領域として抽出される</a:t>
            </a:r>
            <a:endParaRPr lang="en-US" altLang="ja-JP" sz="2000" smtClean="0"/>
          </a:p>
        </p:txBody>
      </p:sp>
      <p:pic>
        <p:nvPicPr>
          <p:cNvPr id="19460" name="Picture 6"/>
          <p:cNvPicPr>
            <a:picLocks noChangeAspect="1" noChangeArrowheads="1"/>
          </p:cNvPicPr>
          <p:nvPr/>
        </p:nvPicPr>
        <p:blipFill>
          <a:blip r:embed="rId2" cstate="print"/>
          <a:srcRect/>
          <a:stretch>
            <a:fillRect/>
          </a:stretch>
        </p:blipFill>
        <p:spPr bwMode="auto">
          <a:xfrm>
            <a:off x="417513" y="3768725"/>
            <a:ext cx="3867150" cy="2828925"/>
          </a:xfrm>
          <a:prstGeom prst="rect">
            <a:avLst/>
          </a:prstGeom>
          <a:noFill/>
          <a:ln w="9525">
            <a:noFill/>
            <a:miter lim="800000"/>
            <a:headEnd/>
            <a:tailEnd/>
          </a:ln>
        </p:spPr>
      </p:pic>
      <p:pic>
        <p:nvPicPr>
          <p:cNvPr id="19461" name="Picture 8"/>
          <p:cNvPicPr>
            <a:picLocks noChangeAspect="1" noChangeArrowheads="1"/>
          </p:cNvPicPr>
          <p:nvPr/>
        </p:nvPicPr>
        <p:blipFill>
          <a:blip r:embed="rId3" cstate="print"/>
          <a:srcRect/>
          <a:stretch>
            <a:fillRect/>
          </a:stretch>
        </p:blipFill>
        <p:spPr bwMode="auto">
          <a:xfrm>
            <a:off x="467544" y="980728"/>
            <a:ext cx="2049462" cy="2592388"/>
          </a:xfrm>
          <a:prstGeom prst="rect">
            <a:avLst/>
          </a:prstGeom>
          <a:noFill/>
          <a:ln w="9525">
            <a:noFill/>
            <a:miter lim="800000"/>
            <a:headEnd/>
            <a:tailEnd/>
          </a:ln>
        </p:spPr>
      </p:pic>
      <p:sp>
        <p:nvSpPr>
          <p:cNvPr id="13" name="コンテンツ プレースホルダ 2"/>
          <p:cNvSpPr txBox="1">
            <a:spLocks/>
          </p:cNvSpPr>
          <p:nvPr/>
        </p:nvSpPr>
        <p:spPr bwMode="auto">
          <a:xfrm>
            <a:off x="4140200" y="1484313"/>
            <a:ext cx="4536256" cy="431800"/>
          </a:xfrm>
          <a:prstGeom prst="rect">
            <a:avLst/>
          </a:prstGeom>
          <a:noFill/>
          <a:ln w="9525">
            <a:noFill/>
            <a:miter lim="800000"/>
            <a:headEnd/>
            <a:tailEnd/>
          </a:ln>
        </p:spPr>
        <p:txBody>
          <a:bodyPr/>
          <a:lstStyle/>
          <a:p>
            <a:pPr marL="342900" indent="-342900">
              <a:spcBef>
                <a:spcPct val="20000"/>
              </a:spcBef>
              <a:defRPr/>
            </a:pPr>
            <a:r>
              <a:rPr lang="ja-JP" altLang="en-US" sz="2000" kern="0" dirty="0" smtClean="0">
                <a:latin typeface="+mn-lt"/>
                <a:ea typeface="+mn-ea"/>
              </a:rPr>
              <a:t>顔の距離のマッチング</a:t>
            </a:r>
            <a:r>
              <a:rPr lang="ja-JP" altLang="en-US" sz="2000" kern="0" dirty="0">
                <a:latin typeface="+mn-lt"/>
                <a:ea typeface="+mn-ea"/>
              </a:rPr>
              <a:t>結果</a:t>
            </a:r>
            <a:endParaRPr lang="en-US" altLang="ja-JP" sz="2000" kern="0" dirty="0">
              <a:latin typeface="+mn-lt"/>
              <a:ea typeface="+mn-ea"/>
            </a:endParaRPr>
          </a:p>
        </p:txBody>
      </p:sp>
      <p:sp>
        <p:nvSpPr>
          <p:cNvPr id="9" name="テキスト ボックス 8"/>
          <p:cNvSpPr txBox="1"/>
          <p:nvPr/>
        </p:nvSpPr>
        <p:spPr>
          <a:xfrm>
            <a:off x="4139952" y="1844824"/>
            <a:ext cx="3960440" cy="923330"/>
          </a:xfrm>
          <a:prstGeom prst="rect">
            <a:avLst/>
          </a:prstGeom>
          <a:noFill/>
        </p:spPr>
        <p:txBody>
          <a:bodyPr wrap="square" rtlCol="0">
            <a:spAutoFit/>
          </a:bodyPr>
          <a:lstStyle/>
          <a:p>
            <a:r>
              <a:rPr lang="ja-JP" altLang="en-US" kern="0" dirty="0" smtClean="0"/>
              <a:t>顔テンプレートが実際の顔の位置と一致していない</a:t>
            </a:r>
            <a:endParaRPr lang="en-US" altLang="ja-JP" kern="0" dirty="0" smtClean="0"/>
          </a:p>
          <a:p>
            <a:endParaRPr kumimoji="1" lang="ja-JP" altLang="en-US" dirty="0"/>
          </a:p>
        </p:txBody>
      </p:sp>
      <p:sp>
        <p:nvSpPr>
          <p:cNvPr id="10" name="テキスト ボックス 9"/>
          <p:cNvSpPr txBox="1"/>
          <p:nvPr/>
        </p:nvSpPr>
        <p:spPr>
          <a:xfrm>
            <a:off x="2987824" y="2852936"/>
            <a:ext cx="5920210" cy="369332"/>
          </a:xfrm>
          <a:prstGeom prst="rect">
            <a:avLst/>
          </a:prstGeom>
          <a:noFill/>
        </p:spPr>
        <p:txBody>
          <a:bodyPr wrap="none" rtlCol="0">
            <a:spAutoFit/>
          </a:bodyPr>
          <a:lstStyle/>
          <a:p>
            <a:r>
              <a:rPr kumimoji="1" lang="ja-JP" altLang="en-US" dirty="0" smtClean="0"/>
              <a:t>顔テンプレートからの距離を基準にして手領域を抽出したい</a:t>
            </a:r>
            <a:endParaRPr kumimoji="1" lang="ja-JP" altLang="en-US"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ja-JP" altLang="en-US" smtClean="0">
                <a:solidFill>
                  <a:schemeClr val="bg1"/>
                </a:solidFill>
              </a:rPr>
              <a:t>研究背景</a:t>
            </a:r>
            <a:endParaRPr lang="ja-JP" altLang="ja-JP" smtClean="0">
              <a:solidFill>
                <a:schemeClr val="bg1"/>
              </a:solidFill>
            </a:endParaRPr>
          </a:p>
        </p:txBody>
      </p:sp>
      <p:sp>
        <p:nvSpPr>
          <p:cNvPr id="6147" name="Rectangle 3"/>
          <p:cNvSpPr>
            <a:spLocks noGrp="1" noChangeArrowheads="1"/>
          </p:cNvSpPr>
          <p:nvPr>
            <p:ph type="body" idx="1"/>
          </p:nvPr>
        </p:nvSpPr>
        <p:spPr>
          <a:xfrm>
            <a:off x="0" y="876647"/>
            <a:ext cx="9144000" cy="5000625"/>
          </a:xfrm>
        </p:spPr>
        <p:txBody>
          <a:bodyPr/>
          <a:lstStyle/>
          <a:p>
            <a:pPr eaLnBrk="1" hangingPunct="1"/>
            <a:r>
              <a:rPr lang="ja-JP" altLang="en-US" sz="2400" dirty="0" smtClean="0"/>
              <a:t>近年、高齢化による難聴者が増加し、手話の必要性が高まっている</a:t>
            </a:r>
            <a:endParaRPr lang="en-US" altLang="ja-JP" sz="2400" dirty="0" smtClean="0"/>
          </a:p>
          <a:p>
            <a:pPr eaLnBrk="1" hangingPunct="1">
              <a:buFontTx/>
              <a:buNone/>
            </a:pPr>
            <a:r>
              <a:rPr lang="ja-JP" altLang="en-US" sz="2400" dirty="0" smtClean="0"/>
              <a:t>　　　</a:t>
            </a:r>
            <a:r>
              <a:rPr lang="ja-JP" altLang="en-US" sz="2000" dirty="0" smtClean="0"/>
              <a:t>補聴器では言葉が理解できず、人工内耳を装用できない人のような</a:t>
            </a:r>
            <a:endParaRPr lang="en-US" altLang="ja-JP" sz="2000" dirty="0" smtClean="0"/>
          </a:p>
          <a:p>
            <a:pPr eaLnBrk="1" hangingPunct="1">
              <a:buFontTx/>
              <a:buNone/>
            </a:pPr>
            <a:r>
              <a:rPr lang="ja-JP" altLang="en-US" sz="2000" dirty="0" smtClean="0"/>
              <a:t>　　　聴覚障害による身体障害者二級は、全国で約十万人といわれている</a:t>
            </a:r>
            <a:endParaRPr lang="en-US" altLang="ja-JP" sz="2000" dirty="0" smtClean="0"/>
          </a:p>
          <a:p>
            <a:pPr eaLnBrk="1" hangingPunct="1">
              <a:buFontTx/>
              <a:buNone/>
            </a:pPr>
            <a:endParaRPr lang="en-US" altLang="ja-JP" sz="2000" dirty="0" smtClean="0"/>
          </a:p>
          <a:p>
            <a:pPr eaLnBrk="1" hangingPunct="1"/>
            <a:r>
              <a:rPr lang="ja-JP" altLang="en-US" sz="2400" dirty="0" err="1" smtClean="0"/>
              <a:t>ろう</a:t>
            </a:r>
            <a:r>
              <a:rPr lang="ja-JP" altLang="en-US" sz="2400" dirty="0" smtClean="0"/>
              <a:t>者とのコミュニケーションは手話を第一言語にしている人がほとんどである</a:t>
            </a:r>
            <a:endParaRPr lang="en-US" altLang="zh-TW" sz="2000" dirty="0" smtClean="0"/>
          </a:p>
          <a:p>
            <a:pPr eaLnBrk="1" hangingPunct="1">
              <a:buFontTx/>
              <a:buNone/>
            </a:pPr>
            <a:endParaRPr lang="en-US" altLang="ja-JP" sz="2000" dirty="0" smtClean="0"/>
          </a:p>
          <a:p>
            <a:pPr eaLnBrk="1" hangingPunct="1"/>
            <a:r>
              <a:rPr lang="ja-JP" altLang="en-US" sz="2400" dirty="0" smtClean="0"/>
              <a:t>手話通訳士の不足</a:t>
            </a:r>
            <a:endParaRPr lang="en-US" altLang="ja-JP" sz="2400" dirty="0" smtClean="0"/>
          </a:p>
          <a:p>
            <a:pPr eaLnBrk="1" hangingPunct="1">
              <a:buNone/>
            </a:pPr>
            <a:r>
              <a:rPr lang="ja-JP" altLang="en-US" sz="2400" dirty="0" smtClean="0"/>
              <a:t>    </a:t>
            </a:r>
            <a:r>
              <a:rPr lang="ja-JP" altLang="en-US" sz="2000" dirty="0" smtClean="0"/>
              <a:t>全国</a:t>
            </a:r>
            <a:r>
              <a:rPr lang="en-US" altLang="zh-TW" sz="2000" dirty="0" smtClean="0"/>
              <a:t>2,930</a:t>
            </a:r>
            <a:r>
              <a:rPr lang="zh-TW" altLang="en-US" sz="2000" dirty="0" smtClean="0"/>
              <a:t>人（平成</a:t>
            </a:r>
            <a:r>
              <a:rPr lang="en-US" altLang="zh-TW" sz="2000" dirty="0" smtClean="0"/>
              <a:t>24</a:t>
            </a:r>
            <a:r>
              <a:rPr lang="zh-TW" altLang="en-US" sz="2000" dirty="0" smtClean="0"/>
              <a:t>年</a:t>
            </a:r>
            <a:r>
              <a:rPr lang="en-US" altLang="zh-TW" sz="2000" dirty="0" smtClean="0"/>
              <a:t>2</a:t>
            </a:r>
            <a:r>
              <a:rPr lang="zh-TW" altLang="en-US" sz="2000" dirty="0" smtClean="0"/>
              <a:t>月</a:t>
            </a:r>
            <a:r>
              <a:rPr lang="en-US" altLang="zh-TW" sz="2000" dirty="0" smtClean="0"/>
              <a:t>25</a:t>
            </a:r>
            <a:r>
              <a:rPr lang="zh-TW" altLang="en-US" sz="2000" dirty="0" smtClean="0"/>
              <a:t>日現在）</a:t>
            </a:r>
            <a:r>
              <a:rPr lang="en-US" altLang="zh-TW" sz="2000" dirty="0" smtClean="0"/>
              <a:t> </a:t>
            </a:r>
          </a:p>
          <a:p>
            <a:pPr eaLnBrk="1" hangingPunct="1">
              <a:buNone/>
            </a:pPr>
            <a:r>
              <a:rPr lang="ja-JP" altLang="en-US" sz="1800" b="1" dirty="0" smtClean="0"/>
              <a:t>　　厚生労働省 </a:t>
            </a:r>
            <a:r>
              <a:rPr lang="ja-JP" altLang="en-US" sz="1800" dirty="0" smtClean="0"/>
              <a:t>第</a:t>
            </a:r>
            <a:r>
              <a:rPr lang="en-US" altLang="ja-JP" sz="1800" dirty="0" smtClean="0"/>
              <a:t>24</a:t>
            </a:r>
            <a:r>
              <a:rPr lang="ja-JP" altLang="en-US" sz="1800" dirty="0" smtClean="0"/>
              <a:t>回（</a:t>
            </a:r>
            <a:r>
              <a:rPr lang="en-US" altLang="ja-JP" sz="1800" dirty="0" smtClean="0"/>
              <a:t>24</a:t>
            </a:r>
            <a:r>
              <a:rPr lang="ja-JP" altLang="en-US" sz="1800" dirty="0" smtClean="0"/>
              <a:t>年度）手話通訳技能認定試験（手話通訳士試験）についてより</a:t>
            </a:r>
            <a:r>
              <a:rPr lang="en-US" altLang="ja-JP" sz="1800" dirty="0" smtClean="0"/>
              <a:t>h</a:t>
            </a:r>
            <a:r>
              <a:rPr lang="en-US" altLang="zh-TW" sz="1800" dirty="0" smtClean="0"/>
              <a:t>ttp://www.mhlw.go.jp/kouseiroudoushou/shikaku_shiken/shuwatsuyaku/</a:t>
            </a:r>
          </a:p>
          <a:p>
            <a:pPr eaLnBrk="1" hangingPunct="1">
              <a:buFontTx/>
              <a:buNone/>
            </a:pPr>
            <a:endParaRPr lang="en-US" altLang="zh-TW" sz="2000" dirty="0" smtClean="0"/>
          </a:p>
          <a:p>
            <a:pPr eaLnBrk="1" hangingPunct="1">
              <a:buFontTx/>
              <a:buNone/>
            </a:pPr>
            <a:endParaRPr lang="en-US" altLang="zh-TW" sz="2000" dirty="0" smtClean="0"/>
          </a:p>
          <a:p>
            <a:pPr eaLnBrk="1" hangingPunct="1">
              <a:buFontTx/>
              <a:buNone/>
            </a:pPr>
            <a:r>
              <a:rPr lang="ja-JP" altLang="en-US" sz="2000" dirty="0" smtClean="0"/>
              <a:t>　　　　　　</a:t>
            </a:r>
            <a:endParaRPr lang="en-US" altLang="zh-TW" sz="2000" dirty="0" smtClean="0"/>
          </a:p>
          <a:p>
            <a:pPr eaLnBrk="1" hangingPunct="1">
              <a:buFontTx/>
              <a:buNone/>
            </a:pPr>
            <a:endParaRPr lang="en-US" altLang="zh-TW" sz="2000" dirty="0" smtClean="0"/>
          </a:p>
        </p:txBody>
      </p:sp>
      <p:sp>
        <p:nvSpPr>
          <p:cNvPr id="4" name="正方形/長方形 3"/>
          <p:cNvSpPr/>
          <p:nvPr/>
        </p:nvSpPr>
        <p:spPr>
          <a:xfrm>
            <a:off x="1187624" y="5661248"/>
            <a:ext cx="6624637" cy="9350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dirty="0">
                <a:solidFill>
                  <a:schemeClr val="tx1"/>
                </a:solidFill>
              </a:rPr>
              <a:t>手話翻訳システムの開発が望まれている</a:t>
            </a:r>
          </a:p>
        </p:txBody>
      </p:sp>
    </p:spTree>
  </p:cSld>
  <p:clrMapOvr>
    <a:masterClrMapping/>
  </p:clrMapOvr>
  <p:transition advTm="34258"/>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タイトル 1"/>
          <p:cNvSpPr>
            <a:spLocks noGrp="1"/>
          </p:cNvSpPr>
          <p:nvPr>
            <p:ph type="title"/>
          </p:nvPr>
        </p:nvSpPr>
        <p:spPr/>
        <p:txBody>
          <a:bodyPr/>
          <a:lstStyle/>
          <a:p>
            <a:r>
              <a:rPr lang="ja-JP" altLang="en-US" dirty="0" smtClean="0">
                <a:solidFill>
                  <a:schemeClr val="bg1"/>
                </a:solidFill>
              </a:rPr>
              <a:t>話者の顔が前後に動いた場合を</a:t>
            </a:r>
            <a:r>
              <a:rPr lang="ja-JP" altLang="en-US" dirty="0" smtClean="0">
                <a:solidFill>
                  <a:schemeClr val="bg1"/>
                </a:solidFill>
              </a:rPr>
              <a:t>考慮</a:t>
            </a:r>
            <a:endParaRPr lang="ja-JP" altLang="en-US" dirty="0" smtClean="0">
              <a:solidFill>
                <a:schemeClr val="bg1"/>
              </a:solidFill>
            </a:endParaRPr>
          </a:p>
        </p:txBody>
      </p:sp>
      <p:sp>
        <p:nvSpPr>
          <p:cNvPr id="9" name="コンテンツ プレースホルダ 2"/>
          <p:cNvSpPr txBox="1">
            <a:spLocks/>
          </p:cNvSpPr>
          <p:nvPr/>
        </p:nvSpPr>
        <p:spPr bwMode="auto">
          <a:xfrm>
            <a:off x="4356100" y="1268413"/>
            <a:ext cx="4608513" cy="792162"/>
          </a:xfrm>
          <a:prstGeom prst="rect">
            <a:avLst/>
          </a:prstGeom>
          <a:noFill/>
          <a:ln w="9525">
            <a:noFill/>
            <a:miter lim="800000"/>
            <a:headEnd/>
            <a:tailEnd/>
          </a:ln>
        </p:spPr>
        <p:txBody>
          <a:bodyPr/>
          <a:lstStyle/>
          <a:p>
            <a:pPr marL="342900" indent="-342900">
              <a:spcBef>
                <a:spcPct val="20000"/>
              </a:spcBef>
              <a:defRPr/>
            </a:pPr>
            <a:r>
              <a:rPr lang="ja-JP" altLang="en-US" sz="2400" kern="0" dirty="0">
                <a:latin typeface="+mn-lt"/>
                <a:ea typeface="+mn-ea"/>
              </a:rPr>
              <a:t>　　顔の前後移動を補償するため移動距離</a:t>
            </a:r>
            <a:r>
              <a:rPr lang="en-US" altLang="ja-JP" sz="2400" kern="0" dirty="0">
                <a:latin typeface="+mn-lt"/>
                <a:ea typeface="+mn-ea"/>
              </a:rPr>
              <a:t>d</a:t>
            </a:r>
            <a:r>
              <a:rPr lang="ja-JP" altLang="en-US" sz="2400" kern="0" dirty="0">
                <a:latin typeface="+mn-lt"/>
                <a:ea typeface="+mn-ea"/>
              </a:rPr>
              <a:t>の値だけ顔テンプレートを前後に移動する</a:t>
            </a:r>
            <a:endParaRPr lang="en-US" altLang="ja-JP" sz="2400" kern="0" dirty="0">
              <a:latin typeface="+mn-lt"/>
              <a:ea typeface="+mn-ea"/>
            </a:endParaRPr>
          </a:p>
          <a:p>
            <a:pPr marL="342900" indent="-342900">
              <a:spcBef>
                <a:spcPct val="20000"/>
              </a:spcBef>
              <a:buFontTx/>
              <a:buChar char="•"/>
              <a:defRPr/>
            </a:pPr>
            <a:endParaRPr lang="en-US" altLang="ja-JP" sz="2800" kern="0" dirty="0">
              <a:latin typeface="+mn-lt"/>
              <a:ea typeface="+mn-ea"/>
            </a:endParaRPr>
          </a:p>
        </p:txBody>
      </p:sp>
      <p:graphicFrame>
        <p:nvGraphicFramePr>
          <p:cNvPr id="1026" name="Object 2"/>
          <p:cNvGraphicFramePr>
            <a:graphicFrameLocks noChangeAspect="1"/>
          </p:cNvGraphicFramePr>
          <p:nvPr/>
        </p:nvGraphicFramePr>
        <p:xfrm>
          <a:off x="5652120" y="2852936"/>
          <a:ext cx="1776412" cy="1527175"/>
        </p:xfrm>
        <a:graphic>
          <a:graphicData uri="http://schemas.openxmlformats.org/presentationml/2006/ole">
            <p:oleObj spid="_x0000_s1026" name="数式" r:id="rId3" imgW="457200" imgH="393480" progId="Equation.3">
              <p:embed/>
            </p:oleObj>
          </a:graphicData>
        </a:graphic>
      </p:graphicFrame>
      <p:sp>
        <p:nvSpPr>
          <p:cNvPr id="1030" name="テキスト ボックス 7"/>
          <p:cNvSpPr txBox="1">
            <a:spLocks noChangeArrowheads="1"/>
          </p:cNvSpPr>
          <p:nvPr/>
        </p:nvSpPr>
        <p:spPr bwMode="auto">
          <a:xfrm>
            <a:off x="4572000" y="4724400"/>
            <a:ext cx="4321175" cy="1570038"/>
          </a:xfrm>
          <a:prstGeom prst="rect">
            <a:avLst/>
          </a:prstGeom>
          <a:noFill/>
          <a:ln w="9525">
            <a:solidFill>
              <a:schemeClr val="tx1"/>
            </a:solidFill>
            <a:miter lim="800000"/>
            <a:headEnd/>
            <a:tailEnd/>
          </a:ln>
        </p:spPr>
        <p:txBody>
          <a:bodyPr>
            <a:spAutoFit/>
          </a:bodyPr>
          <a:lstStyle/>
          <a:p>
            <a:r>
              <a:rPr lang="ja-JP" altLang="en-US" sz="2400" dirty="0" err="1" smtClean="0"/>
              <a:t>ｄ</a:t>
            </a:r>
            <a:r>
              <a:rPr lang="en-US" altLang="ja-JP" sz="2400" dirty="0" smtClean="0"/>
              <a:t>    </a:t>
            </a:r>
            <a:r>
              <a:rPr lang="en-US" altLang="ja-JP" sz="2400" dirty="0"/>
              <a:t>:</a:t>
            </a:r>
            <a:r>
              <a:rPr lang="ja-JP" altLang="en-US" sz="2400" dirty="0"/>
              <a:t>移動量</a:t>
            </a:r>
            <a:endParaRPr lang="en-US" altLang="ja-JP" sz="2400" dirty="0"/>
          </a:p>
          <a:p>
            <a:r>
              <a:rPr lang="ja-JP" altLang="en-US" sz="2400" dirty="0"/>
              <a:t>　　 ：隠蔽前と隠蔽中の顔テンプ</a:t>
            </a:r>
            <a:endParaRPr lang="en-US" altLang="ja-JP" sz="2400" dirty="0"/>
          </a:p>
          <a:p>
            <a:r>
              <a:rPr lang="en-US" altLang="ja-JP" sz="2400" dirty="0"/>
              <a:t>        </a:t>
            </a:r>
            <a:r>
              <a:rPr lang="ja-JP" altLang="en-US" sz="2400" dirty="0"/>
              <a:t>レート距離の差の総和</a:t>
            </a:r>
            <a:endParaRPr lang="en-US" altLang="ja-JP" sz="2400" dirty="0"/>
          </a:p>
          <a:p>
            <a:r>
              <a:rPr lang="en-US" altLang="ja-JP" sz="2400" dirty="0" smtClean="0"/>
              <a:t>s    </a:t>
            </a:r>
            <a:r>
              <a:rPr lang="en-US" altLang="ja-JP" sz="2400" dirty="0"/>
              <a:t>:</a:t>
            </a:r>
            <a:r>
              <a:rPr lang="ja-JP" altLang="en-US" sz="2400" dirty="0"/>
              <a:t>顔テンプレートの面積</a:t>
            </a:r>
            <a:endParaRPr lang="en-US" altLang="ja-JP" sz="2400" dirty="0"/>
          </a:p>
        </p:txBody>
      </p:sp>
      <p:graphicFrame>
        <p:nvGraphicFramePr>
          <p:cNvPr id="1027" name="Object 14"/>
          <p:cNvGraphicFramePr>
            <a:graphicFrameLocks noChangeAspect="1"/>
          </p:cNvGraphicFramePr>
          <p:nvPr/>
        </p:nvGraphicFramePr>
        <p:xfrm>
          <a:off x="4644008" y="5157192"/>
          <a:ext cx="356311" cy="432469"/>
        </p:xfrm>
        <a:graphic>
          <a:graphicData uri="http://schemas.openxmlformats.org/presentationml/2006/ole">
            <p:oleObj spid="_x0000_s1027" name="数式" r:id="rId4" imgW="177480" imgH="215640" progId="Equation.3">
              <p:embed/>
            </p:oleObj>
          </a:graphicData>
        </a:graphic>
      </p:graphicFrame>
      <p:pic>
        <p:nvPicPr>
          <p:cNvPr id="1031" name="Picture 6"/>
          <p:cNvPicPr>
            <a:picLocks noChangeAspect="1" noChangeArrowheads="1"/>
          </p:cNvPicPr>
          <p:nvPr/>
        </p:nvPicPr>
        <p:blipFill>
          <a:blip r:embed="rId5" cstate="print"/>
          <a:srcRect/>
          <a:stretch>
            <a:fillRect/>
          </a:stretch>
        </p:blipFill>
        <p:spPr bwMode="auto">
          <a:xfrm>
            <a:off x="179388" y="908050"/>
            <a:ext cx="3867150" cy="2828925"/>
          </a:xfrm>
          <a:prstGeom prst="rect">
            <a:avLst/>
          </a:prstGeom>
          <a:noFill/>
          <a:ln w="9525">
            <a:noFill/>
            <a:miter lim="800000"/>
            <a:headEnd/>
            <a:tailEnd/>
          </a:ln>
        </p:spPr>
      </p:pic>
      <p:pic>
        <p:nvPicPr>
          <p:cNvPr id="1032" name="Picture 6"/>
          <p:cNvPicPr>
            <a:picLocks noChangeAspect="1" noChangeArrowheads="1"/>
          </p:cNvPicPr>
          <p:nvPr/>
        </p:nvPicPr>
        <p:blipFill>
          <a:blip r:embed="rId5" cstate="print"/>
          <a:srcRect/>
          <a:stretch>
            <a:fillRect/>
          </a:stretch>
        </p:blipFill>
        <p:spPr bwMode="auto">
          <a:xfrm>
            <a:off x="179388" y="3933825"/>
            <a:ext cx="3867150" cy="2828925"/>
          </a:xfrm>
          <a:prstGeom prst="rect">
            <a:avLst/>
          </a:prstGeom>
          <a:noFill/>
          <a:ln w="9525">
            <a:noFill/>
            <a:miter lim="800000"/>
            <a:headEnd/>
            <a:tailEnd/>
          </a:ln>
        </p:spPr>
      </p:pic>
      <p:pic>
        <p:nvPicPr>
          <p:cNvPr id="1033" name="Picture 5"/>
          <p:cNvPicPr>
            <a:picLocks noChangeAspect="1" noChangeArrowheads="1"/>
          </p:cNvPicPr>
          <p:nvPr/>
        </p:nvPicPr>
        <p:blipFill>
          <a:blip r:embed="rId6" cstate="print"/>
          <a:srcRect/>
          <a:stretch>
            <a:fillRect/>
          </a:stretch>
        </p:blipFill>
        <p:spPr bwMode="auto">
          <a:xfrm>
            <a:off x="179388" y="3933825"/>
            <a:ext cx="2241550" cy="2782888"/>
          </a:xfrm>
          <a:prstGeom prst="rect">
            <a:avLst/>
          </a:prstGeom>
          <a:noFill/>
          <a:ln w="9525">
            <a:noFill/>
            <a:miter lim="800000"/>
            <a:headEnd/>
            <a:tailEnd/>
          </a:ln>
        </p:spPr>
      </p:pic>
      <p:sp>
        <p:nvSpPr>
          <p:cNvPr id="14" name="右矢印 13"/>
          <p:cNvSpPr/>
          <p:nvPr/>
        </p:nvSpPr>
        <p:spPr>
          <a:xfrm rot="5400000">
            <a:off x="1042988" y="3573463"/>
            <a:ext cx="576262" cy="57626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1"/>
          <p:cNvSpPr>
            <a:spLocks noGrp="1"/>
          </p:cNvSpPr>
          <p:nvPr>
            <p:ph type="title"/>
          </p:nvPr>
        </p:nvSpPr>
        <p:spPr/>
        <p:txBody>
          <a:bodyPr/>
          <a:lstStyle/>
          <a:p>
            <a:r>
              <a:rPr lang="ja-JP" altLang="en-US" smtClean="0">
                <a:solidFill>
                  <a:schemeClr val="bg1"/>
                </a:solidFill>
              </a:rPr>
              <a:t>隠蔽している手領域抽出</a:t>
            </a:r>
          </a:p>
        </p:txBody>
      </p:sp>
      <p:sp>
        <p:nvSpPr>
          <p:cNvPr id="20483" name="テキスト ボックス 17"/>
          <p:cNvSpPr txBox="1">
            <a:spLocks noChangeArrowheads="1"/>
          </p:cNvSpPr>
          <p:nvPr/>
        </p:nvSpPr>
        <p:spPr bwMode="auto">
          <a:xfrm>
            <a:off x="611188" y="3284538"/>
            <a:ext cx="2808684" cy="1323439"/>
          </a:xfrm>
          <a:prstGeom prst="rect">
            <a:avLst/>
          </a:prstGeom>
          <a:noFill/>
          <a:ln w="9525">
            <a:noFill/>
            <a:miter lim="800000"/>
            <a:headEnd/>
            <a:tailEnd/>
          </a:ln>
        </p:spPr>
        <p:txBody>
          <a:bodyPr wrap="square">
            <a:spAutoFit/>
          </a:bodyPr>
          <a:lstStyle/>
          <a:p>
            <a:r>
              <a:rPr lang="ja-JP" altLang="en-US" sz="2000" dirty="0" smtClean="0"/>
              <a:t>テンプレートより前</a:t>
            </a:r>
            <a:r>
              <a:rPr lang="ja-JP" altLang="en-US" sz="2000" dirty="0"/>
              <a:t>に出ている</a:t>
            </a:r>
            <a:r>
              <a:rPr lang="ja-JP" altLang="en-US" sz="2000" dirty="0" smtClean="0"/>
              <a:t>領域のうち一番手間にある画素を含み連続領域を抽出</a:t>
            </a:r>
            <a:endParaRPr lang="ja-JP" altLang="en-US" sz="2000" dirty="0"/>
          </a:p>
        </p:txBody>
      </p:sp>
      <p:graphicFrame>
        <p:nvGraphicFramePr>
          <p:cNvPr id="13" name="グラフ 12"/>
          <p:cNvGraphicFramePr/>
          <p:nvPr/>
        </p:nvGraphicFramePr>
        <p:xfrm>
          <a:off x="4427984" y="764704"/>
          <a:ext cx="4176464" cy="2795477"/>
        </p:xfrm>
        <a:graphic>
          <a:graphicData uri="http://schemas.openxmlformats.org/drawingml/2006/chart">
            <c:chart xmlns:c="http://schemas.openxmlformats.org/drawingml/2006/chart" xmlns:r="http://schemas.openxmlformats.org/officeDocument/2006/relationships" r:id="rId2"/>
          </a:graphicData>
        </a:graphic>
      </p:graphicFrame>
      <p:sp>
        <p:nvSpPr>
          <p:cNvPr id="20485" name="テキスト ボックス 19"/>
          <p:cNvSpPr txBox="1">
            <a:spLocks noChangeArrowheads="1"/>
          </p:cNvSpPr>
          <p:nvPr/>
        </p:nvSpPr>
        <p:spPr bwMode="auto">
          <a:xfrm>
            <a:off x="4860032" y="4005064"/>
            <a:ext cx="3744912" cy="460375"/>
          </a:xfrm>
          <a:prstGeom prst="rect">
            <a:avLst/>
          </a:prstGeom>
          <a:noFill/>
          <a:ln w="9525">
            <a:noFill/>
            <a:miter lim="800000"/>
            <a:headEnd/>
            <a:tailEnd/>
          </a:ln>
        </p:spPr>
        <p:txBody>
          <a:bodyPr>
            <a:spAutoFit/>
          </a:bodyPr>
          <a:lstStyle/>
          <a:p>
            <a:r>
              <a:rPr lang="ja-JP" altLang="en-US" sz="2400" dirty="0"/>
              <a:t>手と顔では距離の差がある</a:t>
            </a:r>
          </a:p>
        </p:txBody>
      </p:sp>
      <p:sp>
        <p:nvSpPr>
          <p:cNvPr id="20486" name="テキスト ボックス 2"/>
          <p:cNvSpPr txBox="1">
            <a:spLocks noChangeArrowheads="1"/>
          </p:cNvSpPr>
          <p:nvPr/>
        </p:nvSpPr>
        <p:spPr bwMode="auto">
          <a:xfrm rot="-5400000">
            <a:off x="3728244" y="1823244"/>
            <a:ext cx="1077912" cy="400050"/>
          </a:xfrm>
          <a:prstGeom prst="rect">
            <a:avLst/>
          </a:prstGeom>
          <a:noFill/>
          <a:ln w="9525">
            <a:noFill/>
            <a:miter lim="800000"/>
            <a:headEnd/>
            <a:tailEnd/>
          </a:ln>
        </p:spPr>
        <p:txBody>
          <a:bodyPr lIns="91430" tIns="45714" rIns="91430" bIns="45714">
            <a:spAutoFit/>
          </a:bodyPr>
          <a:lstStyle/>
          <a:p>
            <a:r>
              <a:rPr lang="ja-JP" altLang="en-US" sz="2000"/>
              <a:t>画素数</a:t>
            </a:r>
          </a:p>
        </p:txBody>
      </p:sp>
      <p:sp>
        <p:nvSpPr>
          <p:cNvPr id="20487" name="テキスト ボックス 3"/>
          <p:cNvSpPr txBox="1">
            <a:spLocks noChangeArrowheads="1"/>
          </p:cNvSpPr>
          <p:nvPr/>
        </p:nvSpPr>
        <p:spPr bwMode="auto">
          <a:xfrm>
            <a:off x="7991277" y="3140968"/>
            <a:ext cx="1152723" cy="400097"/>
          </a:xfrm>
          <a:prstGeom prst="rect">
            <a:avLst/>
          </a:prstGeom>
          <a:noFill/>
          <a:ln w="9525">
            <a:noFill/>
            <a:miter lim="800000"/>
            <a:headEnd/>
            <a:tailEnd/>
          </a:ln>
        </p:spPr>
        <p:txBody>
          <a:bodyPr wrap="square" lIns="91430" tIns="45714" rIns="91430" bIns="45714">
            <a:spAutoFit/>
          </a:bodyPr>
          <a:lstStyle/>
          <a:p>
            <a:r>
              <a:rPr lang="ja-JP" altLang="en-US" sz="2000" dirty="0" smtClean="0"/>
              <a:t>距離差</a:t>
            </a:r>
            <a:endParaRPr lang="ja-JP" altLang="en-US" sz="2000" dirty="0"/>
          </a:p>
        </p:txBody>
      </p:sp>
      <p:sp>
        <p:nvSpPr>
          <p:cNvPr id="9" name="テキスト ボックス 8"/>
          <p:cNvSpPr txBox="1"/>
          <p:nvPr/>
        </p:nvSpPr>
        <p:spPr>
          <a:xfrm>
            <a:off x="4716016" y="3491716"/>
            <a:ext cx="4176464" cy="369332"/>
          </a:xfrm>
          <a:prstGeom prst="rect">
            <a:avLst/>
          </a:prstGeom>
          <a:noFill/>
        </p:spPr>
        <p:txBody>
          <a:bodyPr wrap="square" rtlCol="0">
            <a:spAutoFit/>
          </a:bodyPr>
          <a:lstStyle/>
          <a:p>
            <a:r>
              <a:rPr kumimoji="1" lang="ja-JP" altLang="en-US" dirty="0" smtClean="0"/>
              <a:t>顔テンプレートとの距離差のヒストグラム</a:t>
            </a:r>
            <a:endParaRPr kumimoji="1" lang="ja-JP" altLang="en-US" dirty="0"/>
          </a:p>
        </p:txBody>
      </p:sp>
      <p:pic>
        <p:nvPicPr>
          <p:cNvPr id="5121" name="Picture 1"/>
          <p:cNvPicPr>
            <a:picLocks noChangeAspect="1" noChangeArrowheads="1"/>
          </p:cNvPicPr>
          <p:nvPr/>
        </p:nvPicPr>
        <p:blipFill>
          <a:blip r:embed="rId3" cstate="print"/>
          <a:srcRect/>
          <a:stretch>
            <a:fillRect/>
          </a:stretch>
        </p:blipFill>
        <p:spPr bwMode="auto">
          <a:xfrm>
            <a:off x="539552" y="908720"/>
            <a:ext cx="3105150" cy="2305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p:cNvSpPr>
            <a:spLocks noGrp="1"/>
          </p:cNvSpPr>
          <p:nvPr>
            <p:ph type="title"/>
          </p:nvPr>
        </p:nvSpPr>
        <p:spPr/>
        <p:txBody>
          <a:bodyPr/>
          <a:lstStyle/>
          <a:p>
            <a:r>
              <a:rPr lang="ja-JP" altLang="en-US" smtClean="0">
                <a:solidFill>
                  <a:schemeClr val="bg1"/>
                </a:solidFill>
              </a:rPr>
              <a:t>隠蔽している手領域抽出</a:t>
            </a:r>
          </a:p>
        </p:txBody>
      </p:sp>
      <p:graphicFrame>
        <p:nvGraphicFramePr>
          <p:cNvPr id="13" name="グラフ 12"/>
          <p:cNvGraphicFramePr/>
          <p:nvPr/>
        </p:nvGraphicFramePr>
        <p:xfrm>
          <a:off x="4427984" y="764704"/>
          <a:ext cx="4176464" cy="2795477"/>
        </p:xfrm>
        <a:graphic>
          <a:graphicData uri="http://schemas.openxmlformats.org/drawingml/2006/chart">
            <c:chart xmlns:c="http://schemas.openxmlformats.org/drawingml/2006/chart" xmlns:r="http://schemas.openxmlformats.org/officeDocument/2006/relationships" r:id="rId3"/>
          </a:graphicData>
        </a:graphic>
      </p:graphicFrame>
      <p:sp>
        <p:nvSpPr>
          <p:cNvPr id="21510" name="テキスト ボックス 2"/>
          <p:cNvSpPr txBox="1">
            <a:spLocks noChangeArrowheads="1"/>
          </p:cNvSpPr>
          <p:nvPr/>
        </p:nvSpPr>
        <p:spPr bwMode="auto">
          <a:xfrm rot="-5400000">
            <a:off x="3728244" y="1823244"/>
            <a:ext cx="1077912" cy="400050"/>
          </a:xfrm>
          <a:prstGeom prst="rect">
            <a:avLst/>
          </a:prstGeom>
          <a:noFill/>
          <a:ln w="9525">
            <a:noFill/>
            <a:miter lim="800000"/>
            <a:headEnd/>
            <a:tailEnd/>
          </a:ln>
        </p:spPr>
        <p:txBody>
          <a:bodyPr lIns="91430" tIns="45714" rIns="91430" bIns="45714">
            <a:spAutoFit/>
          </a:bodyPr>
          <a:lstStyle/>
          <a:p>
            <a:r>
              <a:rPr lang="ja-JP" altLang="en-US" sz="2000"/>
              <a:t>画素数</a:t>
            </a:r>
          </a:p>
        </p:txBody>
      </p:sp>
      <p:cxnSp>
        <p:nvCxnSpPr>
          <p:cNvPr id="27" name="直線コネクタ 26"/>
          <p:cNvCxnSpPr/>
          <p:nvPr/>
        </p:nvCxnSpPr>
        <p:spPr>
          <a:xfrm>
            <a:off x="6804025" y="836613"/>
            <a:ext cx="0" cy="2376487"/>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21514" name="Picture 15"/>
          <p:cNvPicPr>
            <a:picLocks noChangeAspect="1" noChangeArrowheads="1"/>
          </p:cNvPicPr>
          <p:nvPr/>
        </p:nvPicPr>
        <p:blipFill>
          <a:blip r:embed="rId4" cstate="print"/>
          <a:srcRect/>
          <a:stretch>
            <a:fillRect/>
          </a:stretch>
        </p:blipFill>
        <p:spPr bwMode="auto">
          <a:xfrm>
            <a:off x="539552" y="4293096"/>
            <a:ext cx="2016125" cy="2335213"/>
          </a:xfrm>
          <a:prstGeom prst="rect">
            <a:avLst/>
          </a:prstGeom>
          <a:noFill/>
          <a:ln w="9525">
            <a:noFill/>
            <a:miter lim="800000"/>
            <a:headEnd/>
            <a:tailEnd/>
          </a:ln>
        </p:spPr>
      </p:pic>
      <p:sp>
        <p:nvSpPr>
          <p:cNvPr id="31" name="右矢印 30"/>
          <p:cNvSpPr/>
          <p:nvPr/>
        </p:nvSpPr>
        <p:spPr>
          <a:xfrm>
            <a:off x="6804025" y="981075"/>
            <a:ext cx="1584325" cy="431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srgbClr val="C00000"/>
              </a:solidFill>
            </a:endParaRPr>
          </a:p>
        </p:txBody>
      </p:sp>
      <p:sp>
        <p:nvSpPr>
          <p:cNvPr id="22" name="右矢印 21"/>
          <p:cNvSpPr/>
          <p:nvPr/>
        </p:nvSpPr>
        <p:spPr>
          <a:xfrm rot="5400000">
            <a:off x="1187624" y="3429000"/>
            <a:ext cx="647700" cy="6477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 name="テキスト ボックス 3"/>
          <p:cNvSpPr txBox="1">
            <a:spLocks noChangeArrowheads="1"/>
          </p:cNvSpPr>
          <p:nvPr/>
        </p:nvSpPr>
        <p:spPr bwMode="auto">
          <a:xfrm>
            <a:off x="7991277" y="3140968"/>
            <a:ext cx="1152723" cy="400097"/>
          </a:xfrm>
          <a:prstGeom prst="rect">
            <a:avLst/>
          </a:prstGeom>
          <a:noFill/>
          <a:ln w="9525">
            <a:noFill/>
            <a:miter lim="800000"/>
            <a:headEnd/>
            <a:tailEnd/>
          </a:ln>
        </p:spPr>
        <p:txBody>
          <a:bodyPr wrap="square" lIns="91430" tIns="45714" rIns="91430" bIns="45714">
            <a:spAutoFit/>
          </a:bodyPr>
          <a:lstStyle/>
          <a:p>
            <a:r>
              <a:rPr lang="ja-JP" altLang="en-US" sz="2000" dirty="0" smtClean="0"/>
              <a:t>距離差</a:t>
            </a:r>
            <a:endParaRPr lang="ja-JP" altLang="en-US" sz="2000" dirty="0"/>
          </a:p>
        </p:txBody>
      </p:sp>
      <p:sp>
        <p:nvSpPr>
          <p:cNvPr id="16" name="テキスト ボックス 15"/>
          <p:cNvSpPr txBox="1"/>
          <p:nvPr/>
        </p:nvSpPr>
        <p:spPr>
          <a:xfrm>
            <a:off x="4716016" y="3491716"/>
            <a:ext cx="4176464" cy="369332"/>
          </a:xfrm>
          <a:prstGeom prst="rect">
            <a:avLst/>
          </a:prstGeom>
          <a:noFill/>
        </p:spPr>
        <p:txBody>
          <a:bodyPr wrap="square" rtlCol="0">
            <a:spAutoFit/>
          </a:bodyPr>
          <a:lstStyle/>
          <a:p>
            <a:r>
              <a:rPr kumimoji="1" lang="ja-JP" altLang="en-US" dirty="0" smtClean="0"/>
              <a:t>顔テンプレートとの距離差のヒストグラム</a:t>
            </a:r>
            <a:endParaRPr kumimoji="1" lang="ja-JP" altLang="en-US" dirty="0"/>
          </a:p>
        </p:txBody>
      </p:sp>
      <p:pic>
        <p:nvPicPr>
          <p:cNvPr id="19" name="Picture 1"/>
          <p:cNvPicPr>
            <a:picLocks noChangeAspect="1" noChangeArrowheads="1"/>
          </p:cNvPicPr>
          <p:nvPr/>
        </p:nvPicPr>
        <p:blipFill>
          <a:blip r:embed="rId5" cstate="print"/>
          <a:srcRect/>
          <a:stretch>
            <a:fillRect/>
          </a:stretch>
        </p:blipFill>
        <p:spPr bwMode="auto">
          <a:xfrm>
            <a:off x="539552" y="908720"/>
            <a:ext cx="3105150" cy="2305050"/>
          </a:xfrm>
          <a:prstGeom prst="rect">
            <a:avLst/>
          </a:prstGeom>
          <a:noFill/>
          <a:ln w="9525">
            <a:noFill/>
            <a:miter lim="800000"/>
            <a:headEnd/>
            <a:tailEnd/>
          </a:ln>
        </p:spPr>
      </p:pic>
      <p:sp>
        <p:nvSpPr>
          <p:cNvPr id="20" name="正方形/長方形 19"/>
          <p:cNvSpPr/>
          <p:nvPr/>
        </p:nvSpPr>
        <p:spPr>
          <a:xfrm>
            <a:off x="3635896" y="4300636"/>
            <a:ext cx="3600450" cy="11445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aphicFrame>
        <p:nvGraphicFramePr>
          <p:cNvPr id="21" name="Object 2"/>
          <p:cNvGraphicFramePr>
            <a:graphicFrameLocks noChangeAspect="1"/>
          </p:cNvGraphicFramePr>
          <p:nvPr/>
        </p:nvGraphicFramePr>
        <p:xfrm>
          <a:off x="3924821" y="4464149"/>
          <a:ext cx="865187" cy="866775"/>
        </p:xfrm>
        <a:graphic>
          <a:graphicData uri="http://schemas.openxmlformats.org/presentationml/2006/ole">
            <p:oleObj spid="_x0000_s4097" name="数式" r:id="rId6" imgW="533160" imgH="533160" progId="Equation.3">
              <p:embed/>
            </p:oleObj>
          </a:graphicData>
        </a:graphic>
      </p:graphicFrame>
      <p:grpSp>
        <p:nvGrpSpPr>
          <p:cNvPr id="23" name="グループ化 44"/>
          <p:cNvGrpSpPr>
            <a:grpSpLocks/>
          </p:cNvGrpSpPr>
          <p:nvPr/>
        </p:nvGrpSpPr>
        <p:grpSpPr bwMode="auto">
          <a:xfrm>
            <a:off x="4931296" y="4372074"/>
            <a:ext cx="2160587" cy="1016000"/>
            <a:chOff x="2339752" y="5877273"/>
            <a:chExt cx="2518990" cy="1015663"/>
          </a:xfrm>
        </p:grpSpPr>
        <p:sp>
          <p:nvSpPr>
            <p:cNvPr id="24" name="テキスト ボックス 23"/>
            <p:cNvSpPr txBox="1">
              <a:spLocks noChangeArrowheads="1"/>
            </p:cNvSpPr>
            <p:nvPr/>
          </p:nvSpPr>
          <p:spPr bwMode="auto">
            <a:xfrm>
              <a:off x="2339752" y="5877273"/>
              <a:ext cx="2518990" cy="1015663"/>
            </a:xfrm>
            <a:prstGeom prst="rect">
              <a:avLst/>
            </a:prstGeom>
            <a:noFill/>
            <a:ln w="9525">
              <a:solidFill>
                <a:schemeClr val="tx1"/>
              </a:solidFill>
              <a:miter lim="800000"/>
              <a:headEnd/>
              <a:tailEnd/>
            </a:ln>
          </p:spPr>
          <p:txBody>
            <a:bodyPr>
              <a:spAutoFit/>
            </a:bodyPr>
            <a:lstStyle/>
            <a:p>
              <a:r>
                <a:rPr lang="en-US" altLang="ja-JP" sz="2000"/>
                <a:t>λ  :</a:t>
              </a:r>
              <a:r>
                <a:rPr lang="ja-JP" altLang="en-US" sz="2000"/>
                <a:t>分離度</a:t>
              </a:r>
              <a:endParaRPr lang="en-US" altLang="ja-JP" sz="2000"/>
            </a:p>
            <a:p>
              <a:r>
                <a:rPr lang="ja-JP" altLang="en-US" sz="2000"/>
                <a:t>    ：クラス間分散</a:t>
              </a:r>
              <a:endParaRPr lang="en-US" altLang="ja-JP" sz="2000"/>
            </a:p>
            <a:p>
              <a:r>
                <a:rPr lang="en-US" altLang="ja-JP" sz="2000"/>
                <a:t>    :</a:t>
              </a:r>
              <a:r>
                <a:rPr lang="ja-JP" altLang="en-US" sz="2000"/>
                <a:t>クラス内分散</a:t>
              </a:r>
              <a:endParaRPr lang="en-US" altLang="ja-JP" sz="2000"/>
            </a:p>
          </p:txBody>
        </p:sp>
        <p:graphicFrame>
          <p:nvGraphicFramePr>
            <p:cNvPr id="25" name="Object 3"/>
            <p:cNvGraphicFramePr>
              <a:graphicFrameLocks noChangeAspect="1"/>
            </p:cNvGraphicFramePr>
            <p:nvPr/>
          </p:nvGraphicFramePr>
          <p:xfrm>
            <a:off x="2426614" y="6165488"/>
            <a:ext cx="306395" cy="279580"/>
          </p:xfrm>
          <a:graphic>
            <a:graphicData uri="http://schemas.openxmlformats.org/presentationml/2006/ole">
              <p:oleObj spid="_x0000_s4098" name="数式" r:id="rId7" imgW="253800" imgH="279360" progId="Equation.3">
                <p:embed/>
              </p:oleObj>
            </a:graphicData>
          </a:graphic>
        </p:graphicFrame>
        <p:graphicFrame>
          <p:nvGraphicFramePr>
            <p:cNvPr id="26" name="Object 4"/>
            <p:cNvGraphicFramePr>
              <a:graphicFrameLocks noChangeAspect="1"/>
            </p:cNvGraphicFramePr>
            <p:nvPr/>
          </p:nvGraphicFramePr>
          <p:xfrm>
            <a:off x="2426614" y="6453705"/>
            <a:ext cx="321715" cy="279580"/>
          </p:xfrm>
          <a:graphic>
            <a:graphicData uri="http://schemas.openxmlformats.org/presentationml/2006/ole">
              <p:oleObj spid="_x0000_s4099" name="数式" r:id="rId8" imgW="266400" imgH="279360" progId="Equation.3">
                <p:embed/>
              </p:oleObj>
            </a:graphicData>
          </a:graphic>
        </p:graphicFrame>
      </p:grpSp>
      <p:sp>
        <p:nvSpPr>
          <p:cNvPr id="28" name="正方形/長方形 27"/>
          <p:cNvSpPr/>
          <p:nvPr/>
        </p:nvSpPr>
        <p:spPr>
          <a:xfrm>
            <a:off x="7452320" y="4444652"/>
            <a:ext cx="1368152" cy="720080"/>
          </a:xfrm>
          <a:prstGeom prst="rect">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800" dirty="0" smtClean="0"/>
              <a:t>λ=4.5</a:t>
            </a:r>
            <a:endParaRPr lang="ja-JP" altLang="en-US" sz="2800" dirty="0"/>
          </a:p>
        </p:txBody>
      </p:sp>
      <p:sp>
        <p:nvSpPr>
          <p:cNvPr id="29" name="コンテンツ プレースホルダ 2"/>
          <p:cNvSpPr txBox="1">
            <a:spLocks/>
          </p:cNvSpPr>
          <p:nvPr/>
        </p:nvSpPr>
        <p:spPr bwMode="auto">
          <a:xfrm>
            <a:off x="3059832" y="3789040"/>
            <a:ext cx="2520280" cy="432048"/>
          </a:xfrm>
          <a:prstGeom prst="rect">
            <a:avLst/>
          </a:prstGeom>
          <a:noFill/>
          <a:ln w="9525">
            <a:noFill/>
            <a:miter lim="800000"/>
            <a:headEnd/>
            <a:tailEnd/>
          </a:ln>
        </p:spPr>
        <p:txBody>
          <a:bodyPr/>
          <a:lstStyle/>
          <a:p>
            <a:pPr marL="342900" indent="-342900">
              <a:spcBef>
                <a:spcPct val="20000"/>
              </a:spcBef>
              <a:buFont typeface="Arial" pitchFamily="34" charset="0"/>
              <a:buChar char="•"/>
              <a:defRPr/>
            </a:pPr>
            <a:r>
              <a:rPr lang="ja-JP" altLang="en-US" sz="2400" kern="0" dirty="0" smtClean="0">
                <a:latin typeface="+mn-lt"/>
                <a:ea typeface="+mn-ea"/>
              </a:rPr>
              <a:t>分離度</a:t>
            </a:r>
            <a:r>
              <a:rPr lang="en-US" altLang="ja-JP" sz="2400" kern="0" dirty="0" smtClean="0">
                <a:latin typeface="+mn-lt"/>
                <a:ea typeface="+mn-ea"/>
              </a:rPr>
              <a:t>λ</a:t>
            </a:r>
            <a:r>
              <a:rPr lang="ja-JP" altLang="en-US" sz="2400" kern="0" dirty="0" smtClean="0">
                <a:latin typeface="+mn-lt"/>
                <a:ea typeface="+mn-ea"/>
              </a:rPr>
              <a:t>を計算</a:t>
            </a:r>
            <a:endParaRPr lang="en-US" altLang="ja-JP" sz="2400" kern="0" dirty="0">
              <a:latin typeface="+mn-lt"/>
              <a:ea typeface="+mn-ea"/>
            </a:endParaRPr>
          </a:p>
        </p:txBody>
      </p:sp>
      <p:sp>
        <p:nvSpPr>
          <p:cNvPr id="30" name="テキスト ボックス 15"/>
          <p:cNvSpPr txBox="1">
            <a:spLocks noChangeArrowheads="1"/>
          </p:cNvSpPr>
          <p:nvPr/>
        </p:nvSpPr>
        <p:spPr bwMode="auto">
          <a:xfrm>
            <a:off x="2771800" y="5767089"/>
            <a:ext cx="4176464" cy="1200329"/>
          </a:xfrm>
          <a:prstGeom prst="rect">
            <a:avLst/>
          </a:prstGeom>
          <a:solidFill>
            <a:srgbClr val="FFC000"/>
          </a:solidFill>
          <a:ln w="9525">
            <a:solidFill>
              <a:srgbClr val="FFC000"/>
            </a:solidFill>
            <a:miter lim="800000"/>
            <a:headEnd/>
            <a:tailEnd/>
          </a:ln>
        </p:spPr>
        <p:txBody>
          <a:bodyPr wrap="square">
            <a:spAutoFit/>
          </a:bodyPr>
          <a:lstStyle/>
          <a:p>
            <a:r>
              <a:rPr lang="en-US" altLang="ja-JP" sz="2400" dirty="0" smtClean="0">
                <a:solidFill>
                  <a:schemeClr val="bg1"/>
                </a:solidFill>
              </a:rPr>
              <a:t>λ</a:t>
            </a:r>
            <a:r>
              <a:rPr lang="ja-JP" altLang="en-US" sz="2400" dirty="0" smtClean="0">
                <a:solidFill>
                  <a:schemeClr val="bg1"/>
                </a:solidFill>
              </a:rPr>
              <a:t>が大きいので判別</a:t>
            </a:r>
            <a:r>
              <a:rPr lang="ja-JP" altLang="en-US" sz="2400" dirty="0">
                <a:solidFill>
                  <a:schemeClr val="bg1"/>
                </a:solidFill>
              </a:rPr>
              <a:t>分析法により決定した閾値で領域を分離する</a:t>
            </a:r>
          </a:p>
        </p:txBody>
      </p:sp>
      <p:sp>
        <p:nvSpPr>
          <p:cNvPr id="32" name="テキスト ボックス 43"/>
          <p:cNvSpPr txBox="1">
            <a:spLocks noChangeArrowheads="1"/>
          </p:cNvSpPr>
          <p:nvPr/>
        </p:nvSpPr>
        <p:spPr bwMode="auto">
          <a:xfrm>
            <a:off x="6947668" y="5877272"/>
            <a:ext cx="1728788" cy="584200"/>
          </a:xfrm>
          <a:prstGeom prst="rect">
            <a:avLst/>
          </a:prstGeom>
          <a:noFill/>
          <a:ln w="9525">
            <a:noFill/>
            <a:miter lim="800000"/>
            <a:headEnd/>
            <a:tailEnd/>
          </a:ln>
        </p:spPr>
        <p:txBody>
          <a:bodyPr>
            <a:spAutoFit/>
          </a:bodyPr>
          <a:lstStyle/>
          <a:p>
            <a:r>
              <a:rPr lang="ja-JP" altLang="en-US" sz="3200" dirty="0"/>
              <a:t>閾値</a:t>
            </a:r>
            <a:r>
              <a:rPr lang="en-US" altLang="ja-JP" sz="3200" dirty="0"/>
              <a:t>=</a:t>
            </a:r>
            <a:r>
              <a:rPr lang="en-US" altLang="ja-JP" sz="3200" dirty="0">
                <a:solidFill>
                  <a:srgbClr val="FF0000"/>
                </a:solidFill>
              </a:rPr>
              <a:t>21</a:t>
            </a:r>
            <a:endParaRPr lang="ja-JP" altLang="en-US" sz="3200" dirty="0">
              <a:solidFill>
                <a:srgbClr val="FF0000"/>
              </a:solidFill>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タイトル 1"/>
          <p:cNvSpPr>
            <a:spLocks noGrp="1"/>
          </p:cNvSpPr>
          <p:nvPr>
            <p:ph type="title"/>
          </p:nvPr>
        </p:nvSpPr>
        <p:spPr/>
        <p:txBody>
          <a:bodyPr/>
          <a:lstStyle/>
          <a:p>
            <a:r>
              <a:rPr lang="ja-JP" altLang="en-US" smtClean="0">
                <a:solidFill>
                  <a:schemeClr val="bg1"/>
                </a:solidFill>
              </a:rPr>
              <a:t>判別分析法による判定</a:t>
            </a:r>
          </a:p>
        </p:txBody>
      </p:sp>
      <p:graphicFrame>
        <p:nvGraphicFramePr>
          <p:cNvPr id="31" name="グラフ 30"/>
          <p:cNvGraphicFramePr/>
          <p:nvPr/>
        </p:nvGraphicFramePr>
        <p:xfrm>
          <a:off x="2339181" y="1052736"/>
          <a:ext cx="3312368" cy="2147405"/>
        </p:xfrm>
        <a:graphic>
          <a:graphicData uri="http://schemas.openxmlformats.org/drawingml/2006/chart">
            <c:chart xmlns:c="http://schemas.openxmlformats.org/drawingml/2006/chart" xmlns:r="http://schemas.openxmlformats.org/officeDocument/2006/relationships" r:id="rId2"/>
          </a:graphicData>
        </a:graphic>
      </p:graphicFrame>
      <p:cxnSp>
        <p:nvCxnSpPr>
          <p:cNvPr id="32" name="直線コネクタ 31"/>
          <p:cNvCxnSpPr/>
          <p:nvPr/>
        </p:nvCxnSpPr>
        <p:spPr>
          <a:xfrm>
            <a:off x="4283968" y="1196182"/>
            <a:ext cx="0" cy="1728787"/>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テキスト ボックス 2"/>
          <p:cNvSpPr txBox="1">
            <a:spLocks noChangeArrowheads="1"/>
          </p:cNvSpPr>
          <p:nvPr/>
        </p:nvSpPr>
        <p:spPr bwMode="auto">
          <a:xfrm rot="-5400000">
            <a:off x="1648271" y="1815307"/>
            <a:ext cx="1060450" cy="400050"/>
          </a:xfrm>
          <a:prstGeom prst="rect">
            <a:avLst/>
          </a:prstGeom>
          <a:noFill/>
          <a:ln w="9525">
            <a:noFill/>
            <a:miter lim="800000"/>
            <a:headEnd/>
            <a:tailEnd/>
          </a:ln>
        </p:spPr>
        <p:txBody>
          <a:bodyPr lIns="91430" tIns="45714" rIns="91430" bIns="45714">
            <a:spAutoFit/>
          </a:bodyPr>
          <a:lstStyle/>
          <a:p>
            <a:r>
              <a:rPr lang="ja-JP" altLang="en-US" sz="2000"/>
              <a:t>画素数</a:t>
            </a:r>
          </a:p>
        </p:txBody>
      </p:sp>
      <p:pic>
        <p:nvPicPr>
          <p:cNvPr id="35" name="Picture 14"/>
          <p:cNvPicPr>
            <a:picLocks noChangeAspect="1" noChangeArrowheads="1"/>
          </p:cNvPicPr>
          <p:nvPr/>
        </p:nvPicPr>
        <p:blipFill>
          <a:blip r:embed="rId3" cstate="print"/>
          <a:srcRect/>
          <a:stretch>
            <a:fillRect/>
          </a:stretch>
        </p:blipFill>
        <p:spPr bwMode="auto">
          <a:xfrm>
            <a:off x="683071" y="1412082"/>
            <a:ext cx="1304925" cy="1638300"/>
          </a:xfrm>
          <a:prstGeom prst="rect">
            <a:avLst/>
          </a:prstGeom>
          <a:noFill/>
          <a:ln w="9525">
            <a:noFill/>
            <a:miter lim="800000"/>
            <a:headEnd/>
            <a:tailEnd/>
          </a:ln>
        </p:spPr>
      </p:pic>
      <p:pic>
        <p:nvPicPr>
          <p:cNvPr id="36" name="Picture 15"/>
          <p:cNvPicPr>
            <a:picLocks noChangeAspect="1" noChangeArrowheads="1"/>
          </p:cNvPicPr>
          <p:nvPr/>
        </p:nvPicPr>
        <p:blipFill>
          <a:blip r:embed="rId4" cstate="print"/>
          <a:srcRect/>
          <a:stretch>
            <a:fillRect/>
          </a:stretch>
        </p:blipFill>
        <p:spPr bwMode="auto">
          <a:xfrm>
            <a:off x="6947346" y="1485107"/>
            <a:ext cx="1439863" cy="1668462"/>
          </a:xfrm>
          <a:prstGeom prst="rect">
            <a:avLst/>
          </a:prstGeom>
          <a:noFill/>
          <a:ln w="9525">
            <a:noFill/>
            <a:miter lim="800000"/>
            <a:headEnd/>
            <a:tailEnd/>
          </a:ln>
        </p:spPr>
      </p:pic>
      <p:sp>
        <p:nvSpPr>
          <p:cNvPr id="38" name="テキスト ボックス 43"/>
          <p:cNvSpPr txBox="1">
            <a:spLocks noChangeArrowheads="1"/>
          </p:cNvSpPr>
          <p:nvPr/>
        </p:nvSpPr>
        <p:spPr bwMode="auto">
          <a:xfrm>
            <a:off x="5578921" y="2277269"/>
            <a:ext cx="1368425" cy="461963"/>
          </a:xfrm>
          <a:prstGeom prst="rect">
            <a:avLst/>
          </a:prstGeom>
          <a:noFill/>
          <a:ln w="9525">
            <a:noFill/>
            <a:miter lim="800000"/>
            <a:headEnd/>
            <a:tailEnd/>
          </a:ln>
        </p:spPr>
        <p:txBody>
          <a:bodyPr>
            <a:spAutoFit/>
          </a:bodyPr>
          <a:lstStyle/>
          <a:p>
            <a:r>
              <a:rPr lang="ja-JP" altLang="en-US" sz="2400"/>
              <a:t>閾値</a:t>
            </a:r>
            <a:r>
              <a:rPr lang="en-US" altLang="ja-JP" sz="2400"/>
              <a:t>=</a:t>
            </a:r>
            <a:r>
              <a:rPr lang="en-US" altLang="ja-JP" sz="2400">
                <a:solidFill>
                  <a:srgbClr val="FF0000"/>
                </a:solidFill>
              </a:rPr>
              <a:t>21</a:t>
            </a:r>
            <a:endParaRPr lang="ja-JP" altLang="en-US" sz="2400">
              <a:solidFill>
                <a:srgbClr val="FF0000"/>
              </a:solidFill>
            </a:endParaRPr>
          </a:p>
        </p:txBody>
      </p:sp>
      <p:sp>
        <p:nvSpPr>
          <p:cNvPr id="39" name="テキスト ボックス 3"/>
          <p:cNvSpPr txBox="1">
            <a:spLocks noChangeArrowheads="1"/>
          </p:cNvSpPr>
          <p:nvPr/>
        </p:nvSpPr>
        <p:spPr bwMode="auto">
          <a:xfrm>
            <a:off x="5220146" y="3067844"/>
            <a:ext cx="1690688" cy="401638"/>
          </a:xfrm>
          <a:prstGeom prst="rect">
            <a:avLst/>
          </a:prstGeom>
          <a:noFill/>
          <a:ln w="9525">
            <a:noFill/>
            <a:miter lim="800000"/>
            <a:headEnd/>
            <a:tailEnd/>
          </a:ln>
        </p:spPr>
        <p:txBody>
          <a:bodyPr lIns="91430" tIns="45714" rIns="91430" bIns="45714">
            <a:spAutoFit/>
          </a:bodyPr>
          <a:lstStyle/>
          <a:p>
            <a:r>
              <a:rPr lang="ja-JP" altLang="en-US" sz="2000"/>
              <a:t>顔との距離差</a:t>
            </a:r>
          </a:p>
        </p:txBody>
      </p:sp>
      <p:sp>
        <p:nvSpPr>
          <p:cNvPr id="51" name="コンテンツ プレースホルダ 2"/>
          <p:cNvSpPr txBox="1">
            <a:spLocks/>
          </p:cNvSpPr>
          <p:nvPr/>
        </p:nvSpPr>
        <p:spPr bwMode="auto">
          <a:xfrm>
            <a:off x="4572000" y="5805264"/>
            <a:ext cx="4032250" cy="647700"/>
          </a:xfrm>
          <a:prstGeom prst="rect">
            <a:avLst/>
          </a:prstGeom>
          <a:noFill/>
          <a:ln w="9525">
            <a:noFill/>
            <a:miter lim="800000"/>
            <a:headEnd/>
            <a:tailEnd/>
          </a:ln>
        </p:spPr>
        <p:txBody>
          <a:bodyPr/>
          <a:lstStyle/>
          <a:p>
            <a:pPr marL="342900" indent="-342900">
              <a:spcBef>
                <a:spcPct val="20000"/>
              </a:spcBef>
              <a:defRPr/>
            </a:pPr>
            <a:r>
              <a:rPr lang="en-US" altLang="ja-JP" sz="2400" kern="0" dirty="0">
                <a:latin typeface="+mn-lt"/>
                <a:ea typeface="+mn-ea"/>
              </a:rPr>
              <a:t>λ &gt;</a:t>
            </a:r>
            <a:r>
              <a:rPr lang="ja-JP" altLang="en-US" sz="2400" kern="0" dirty="0">
                <a:latin typeface="+mn-lt"/>
                <a:ea typeface="+mn-ea"/>
              </a:rPr>
              <a:t>閾値 の条件を満たす場合</a:t>
            </a:r>
            <a:endParaRPr lang="en-US" altLang="ja-JP" sz="2400" kern="0" dirty="0">
              <a:latin typeface="+mn-lt"/>
              <a:ea typeface="+mn-ea"/>
            </a:endParaRPr>
          </a:p>
          <a:p>
            <a:pPr marL="342900" indent="-342900">
              <a:spcBef>
                <a:spcPct val="20000"/>
              </a:spcBef>
              <a:defRPr/>
            </a:pPr>
            <a:r>
              <a:rPr lang="ja-JP" altLang="en-US" sz="2400" kern="0" dirty="0">
                <a:latin typeface="+mn-lt"/>
                <a:ea typeface="+mn-ea"/>
              </a:rPr>
              <a:t>判定を有効</a:t>
            </a:r>
            <a:endParaRPr lang="en-US" altLang="ja-JP" sz="2400" kern="0" dirty="0">
              <a:latin typeface="+mn-lt"/>
              <a:ea typeface="+mn-ea"/>
            </a:endParaRPr>
          </a:p>
        </p:txBody>
      </p:sp>
      <p:sp>
        <p:nvSpPr>
          <p:cNvPr id="53" name="正方形/長方形 52"/>
          <p:cNvSpPr/>
          <p:nvPr/>
        </p:nvSpPr>
        <p:spPr>
          <a:xfrm>
            <a:off x="7523609" y="908844"/>
            <a:ext cx="1224855" cy="504825"/>
          </a:xfrm>
          <a:prstGeom prst="rect">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400" dirty="0" smtClean="0"/>
              <a:t>λ=4.5</a:t>
            </a:r>
            <a:endParaRPr lang="ja-JP" altLang="en-US" sz="2400" dirty="0"/>
          </a:p>
        </p:txBody>
      </p:sp>
      <p:graphicFrame>
        <p:nvGraphicFramePr>
          <p:cNvPr id="54" name="グラフ 53"/>
          <p:cNvGraphicFramePr/>
          <p:nvPr/>
        </p:nvGraphicFramePr>
        <p:xfrm>
          <a:off x="2411115" y="3644676"/>
          <a:ext cx="3096344" cy="1944377"/>
        </p:xfrm>
        <a:graphic>
          <a:graphicData uri="http://schemas.openxmlformats.org/drawingml/2006/chart">
            <c:chart xmlns:c="http://schemas.openxmlformats.org/drawingml/2006/chart" xmlns:r="http://schemas.openxmlformats.org/officeDocument/2006/relationships" r:id="rId5"/>
          </a:graphicData>
        </a:graphic>
      </p:graphicFrame>
      <p:cxnSp>
        <p:nvCxnSpPr>
          <p:cNvPr id="55" name="直線コネクタ 54"/>
          <p:cNvCxnSpPr/>
          <p:nvPr/>
        </p:nvCxnSpPr>
        <p:spPr>
          <a:xfrm>
            <a:off x="250825" y="3429000"/>
            <a:ext cx="8713788" cy="0"/>
          </a:xfrm>
          <a:prstGeom prst="line">
            <a:avLst/>
          </a:prstGeom>
          <a:ln>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4283075" y="3717701"/>
            <a:ext cx="0" cy="1584325"/>
          </a:xfrm>
          <a:prstGeom prst="line">
            <a:avLst/>
          </a:prstGeom>
          <a:ln w="38100" cmpd="sng">
            <a:solidFill>
              <a:srgbClr val="FFC000">
                <a:alpha val="32000"/>
              </a:srgbClr>
            </a:solidFill>
          </a:ln>
        </p:spPr>
        <p:style>
          <a:lnRef idx="1">
            <a:schemeClr val="accent1"/>
          </a:lnRef>
          <a:fillRef idx="0">
            <a:schemeClr val="accent1"/>
          </a:fillRef>
          <a:effectRef idx="0">
            <a:schemeClr val="accent1"/>
          </a:effectRef>
          <a:fontRef idx="minor">
            <a:schemeClr val="tx1"/>
          </a:fontRef>
        </p:style>
      </p:cxnSp>
      <p:sp>
        <p:nvSpPr>
          <p:cNvPr id="59" name="正方形/長方形 58"/>
          <p:cNvSpPr/>
          <p:nvPr/>
        </p:nvSpPr>
        <p:spPr>
          <a:xfrm>
            <a:off x="7524328" y="3500239"/>
            <a:ext cx="1224284" cy="504825"/>
          </a:xfrm>
          <a:prstGeom prst="rect">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400" dirty="0" smtClean="0"/>
              <a:t>λ=1.2</a:t>
            </a:r>
            <a:endParaRPr lang="ja-JP" altLang="en-US" sz="2400" dirty="0"/>
          </a:p>
        </p:txBody>
      </p:sp>
      <p:sp>
        <p:nvSpPr>
          <p:cNvPr id="61" name="テキスト ボックス 2"/>
          <p:cNvSpPr txBox="1">
            <a:spLocks noChangeArrowheads="1"/>
          </p:cNvSpPr>
          <p:nvPr/>
        </p:nvSpPr>
        <p:spPr bwMode="auto">
          <a:xfrm rot="-5400000">
            <a:off x="1720850" y="4282851"/>
            <a:ext cx="1060450" cy="400050"/>
          </a:xfrm>
          <a:prstGeom prst="rect">
            <a:avLst/>
          </a:prstGeom>
          <a:noFill/>
          <a:ln w="9525">
            <a:noFill/>
            <a:miter lim="800000"/>
            <a:headEnd/>
            <a:tailEnd/>
          </a:ln>
        </p:spPr>
        <p:txBody>
          <a:bodyPr lIns="91430" tIns="45714" rIns="91430" bIns="45714">
            <a:spAutoFit/>
          </a:bodyPr>
          <a:lstStyle/>
          <a:p>
            <a:r>
              <a:rPr lang="ja-JP" altLang="en-US" sz="2000"/>
              <a:t>画素数</a:t>
            </a:r>
          </a:p>
        </p:txBody>
      </p:sp>
      <p:sp>
        <p:nvSpPr>
          <p:cNvPr id="62" name="テキスト ボックス 3"/>
          <p:cNvSpPr txBox="1">
            <a:spLocks noChangeArrowheads="1"/>
          </p:cNvSpPr>
          <p:nvPr/>
        </p:nvSpPr>
        <p:spPr bwMode="auto">
          <a:xfrm>
            <a:off x="5148263" y="5405214"/>
            <a:ext cx="1690687" cy="400050"/>
          </a:xfrm>
          <a:prstGeom prst="rect">
            <a:avLst/>
          </a:prstGeom>
          <a:noFill/>
          <a:ln w="9525">
            <a:noFill/>
            <a:miter lim="800000"/>
            <a:headEnd/>
            <a:tailEnd/>
          </a:ln>
        </p:spPr>
        <p:txBody>
          <a:bodyPr lIns="91430" tIns="45714" rIns="91430" bIns="45714">
            <a:spAutoFit/>
          </a:bodyPr>
          <a:lstStyle/>
          <a:p>
            <a:r>
              <a:rPr lang="ja-JP" altLang="en-US" sz="2000"/>
              <a:t>顔との距離差</a:t>
            </a:r>
          </a:p>
        </p:txBody>
      </p:sp>
      <p:sp>
        <p:nvSpPr>
          <p:cNvPr id="63" name="テキスト ボックス 53"/>
          <p:cNvSpPr txBox="1">
            <a:spLocks noChangeArrowheads="1"/>
          </p:cNvSpPr>
          <p:nvPr/>
        </p:nvSpPr>
        <p:spPr bwMode="auto">
          <a:xfrm>
            <a:off x="5364088" y="4725764"/>
            <a:ext cx="1655837" cy="461665"/>
          </a:xfrm>
          <a:prstGeom prst="rect">
            <a:avLst/>
          </a:prstGeom>
          <a:noFill/>
          <a:ln w="9525">
            <a:noFill/>
            <a:miter lim="800000"/>
            <a:headEnd/>
            <a:tailEnd/>
          </a:ln>
        </p:spPr>
        <p:txBody>
          <a:bodyPr wrap="square">
            <a:spAutoFit/>
          </a:bodyPr>
          <a:lstStyle/>
          <a:p>
            <a:r>
              <a:rPr lang="ja-JP" altLang="en-US" sz="2400" dirty="0" smtClean="0"/>
              <a:t>顔領域なし</a:t>
            </a:r>
            <a:endParaRPr lang="ja-JP" altLang="en-US" sz="2400" dirty="0">
              <a:solidFill>
                <a:srgbClr val="FF0000"/>
              </a:solidFill>
            </a:endParaRPr>
          </a:p>
        </p:txBody>
      </p:sp>
      <p:pic>
        <p:nvPicPr>
          <p:cNvPr id="64" name="Picture 5"/>
          <p:cNvPicPr>
            <a:picLocks noChangeAspect="1" noChangeArrowheads="1"/>
          </p:cNvPicPr>
          <p:nvPr/>
        </p:nvPicPr>
        <p:blipFill>
          <a:blip r:embed="rId6" cstate="print"/>
          <a:srcRect/>
          <a:stretch>
            <a:fillRect/>
          </a:stretch>
        </p:blipFill>
        <p:spPr bwMode="auto">
          <a:xfrm>
            <a:off x="755650" y="3898676"/>
            <a:ext cx="1309688" cy="1619250"/>
          </a:xfrm>
          <a:prstGeom prst="rect">
            <a:avLst/>
          </a:prstGeom>
          <a:noFill/>
          <a:ln w="9525">
            <a:noFill/>
            <a:miter lim="800000"/>
            <a:headEnd/>
            <a:tailEnd/>
          </a:ln>
        </p:spPr>
      </p:pic>
      <p:sp>
        <p:nvSpPr>
          <p:cNvPr id="28" name="左右矢印 27"/>
          <p:cNvSpPr/>
          <p:nvPr/>
        </p:nvSpPr>
        <p:spPr>
          <a:xfrm>
            <a:off x="2699792" y="1052736"/>
            <a:ext cx="1584176" cy="576064"/>
          </a:xfrm>
          <a:prstGeom prst="lef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t>顔</a:t>
            </a:r>
            <a:endParaRPr kumimoji="1" lang="ja-JP" altLang="en-US" sz="2000" dirty="0"/>
          </a:p>
        </p:txBody>
      </p:sp>
      <p:pic>
        <p:nvPicPr>
          <p:cNvPr id="29" name="Picture 6"/>
          <p:cNvPicPr>
            <a:picLocks noChangeAspect="1" noChangeArrowheads="1"/>
          </p:cNvPicPr>
          <p:nvPr/>
        </p:nvPicPr>
        <p:blipFill>
          <a:blip r:embed="rId7" cstate="print"/>
          <a:srcRect/>
          <a:stretch>
            <a:fillRect/>
          </a:stretch>
        </p:blipFill>
        <p:spPr bwMode="auto">
          <a:xfrm>
            <a:off x="2627784" y="5517232"/>
            <a:ext cx="1476375" cy="1171575"/>
          </a:xfrm>
          <a:prstGeom prst="rect">
            <a:avLst/>
          </a:prstGeom>
          <a:noFill/>
          <a:ln w="9525">
            <a:noFill/>
            <a:miter lim="800000"/>
            <a:headEnd/>
            <a:tailEnd/>
          </a:ln>
        </p:spPr>
      </p:pic>
      <p:sp>
        <p:nvSpPr>
          <p:cNvPr id="30" name="左右矢印 29"/>
          <p:cNvSpPr/>
          <p:nvPr/>
        </p:nvSpPr>
        <p:spPr>
          <a:xfrm>
            <a:off x="4283968" y="1052736"/>
            <a:ext cx="1296144" cy="576064"/>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手</a:t>
            </a:r>
            <a:endParaRPr kumimoji="1" lang="ja-JP" altLang="en-US" dirty="0"/>
          </a:p>
        </p:txBody>
      </p:sp>
      <p:sp>
        <p:nvSpPr>
          <p:cNvPr id="33" name="左右矢印 32"/>
          <p:cNvSpPr/>
          <p:nvPr/>
        </p:nvSpPr>
        <p:spPr>
          <a:xfrm>
            <a:off x="2771800" y="3573016"/>
            <a:ext cx="2592288" cy="576064"/>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手</a:t>
            </a:r>
            <a:endParaRPr kumimoji="1" lang="ja-JP" altLang="en-US" dirty="0"/>
          </a:p>
        </p:txBody>
      </p:sp>
      <p:pic>
        <p:nvPicPr>
          <p:cNvPr id="39937" name="Picture 1"/>
          <p:cNvPicPr>
            <a:picLocks noChangeAspect="1" noChangeArrowheads="1"/>
          </p:cNvPicPr>
          <p:nvPr/>
        </p:nvPicPr>
        <p:blipFill>
          <a:blip r:embed="rId8" cstate="print"/>
          <a:srcRect/>
          <a:stretch>
            <a:fillRect/>
          </a:stretch>
        </p:blipFill>
        <p:spPr bwMode="auto">
          <a:xfrm>
            <a:off x="7164288" y="4149080"/>
            <a:ext cx="1522078" cy="1217662"/>
          </a:xfrm>
          <a:prstGeom prst="rect">
            <a:avLst/>
          </a:prstGeom>
          <a:noFill/>
          <a:ln w="9525">
            <a:noFill/>
            <a:miter lim="800000"/>
            <a:headEnd/>
            <a:tailEnd/>
          </a:ln>
        </p:spPr>
      </p:pic>
      <p:sp>
        <p:nvSpPr>
          <p:cNvPr id="40" name="左右矢印 39"/>
          <p:cNvSpPr/>
          <p:nvPr/>
        </p:nvSpPr>
        <p:spPr>
          <a:xfrm>
            <a:off x="4283968" y="4365104"/>
            <a:ext cx="1080120" cy="576064"/>
          </a:xfrm>
          <a:prstGeom prst="leftRightArrow">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chemeClr val="tx1"/>
                </a:solidFill>
              </a:rPr>
              <a:t>手</a:t>
            </a:r>
            <a:endParaRPr kumimoji="1" lang="ja-JP" altLang="en-US" sz="2000" dirty="0">
              <a:solidFill>
                <a:schemeClr val="tx1"/>
              </a:solidFill>
            </a:endParaRPr>
          </a:p>
        </p:txBody>
      </p:sp>
      <p:cxnSp>
        <p:nvCxnSpPr>
          <p:cNvPr id="42" name="直線矢印コネクタ 41"/>
          <p:cNvCxnSpPr/>
          <p:nvPr/>
        </p:nvCxnSpPr>
        <p:spPr>
          <a:xfrm flipV="1">
            <a:off x="3635896" y="4797152"/>
            <a:ext cx="1008112" cy="115212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flipH="1" flipV="1">
            <a:off x="5364088" y="3861048"/>
            <a:ext cx="2376264" cy="7920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タイトル 1"/>
          <p:cNvSpPr>
            <a:spLocks noGrp="1"/>
          </p:cNvSpPr>
          <p:nvPr>
            <p:ph type="title"/>
          </p:nvPr>
        </p:nvSpPr>
        <p:spPr/>
        <p:txBody>
          <a:bodyPr/>
          <a:lstStyle/>
          <a:p>
            <a:pPr eaLnBrk="1" hangingPunct="1"/>
            <a:r>
              <a:rPr lang="ja-JP" altLang="en-US" smtClean="0">
                <a:solidFill>
                  <a:schemeClr val="bg1"/>
                </a:solidFill>
              </a:rPr>
              <a:t>隠蔽中の手領域抽出</a:t>
            </a:r>
          </a:p>
        </p:txBody>
      </p:sp>
      <p:sp>
        <p:nvSpPr>
          <p:cNvPr id="23555" name="テキスト ボックス 136"/>
          <p:cNvSpPr txBox="1">
            <a:spLocks noChangeArrowheads="1"/>
          </p:cNvSpPr>
          <p:nvPr/>
        </p:nvSpPr>
        <p:spPr bwMode="auto">
          <a:xfrm>
            <a:off x="2267744" y="1196752"/>
            <a:ext cx="4319587" cy="646331"/>
          </a:xfrm>
          <a:prstGeom prst="rect">
            <a:avLst/>
          </a:prstGeom>
          <a:noFill/>
          <a:ln w="9525">
            <a:solidFill>
              <a:schemeClr val="tx1"/>
            </a:solidFill>
            <a:miter lim="800000"/>
            <a:headEnd/>
            <a:tailEnd/>
          </a:ln>
        </p:spPr>
        <p:txBody>
          <a:bodyPr>
            <a:spAutoFit/>
          </a:bodyPr>
          <a:lstStyle/>
          <a:p>
            <a:r>
              <a:rPr lang="ja-JP" altLang="en-US" dirty="0" smtClean="0"/>
              <a:t>隠蔽している手領域を</a:t>
            </a:r>
            <a:r>
              <a:rPr lang="ja-JP" altLang="en-US" dirty="0"/>
              <a:t>仮の手領域とし、その領域に隣接</a:t>
            </a:r>
            <a:r>
              <a:rPr lang="ja-JP" altLang="en-US" dirty="0" smtClean="0"/>
              <a:t>する同距離の</a:t>
            </a:r>
            <a:r>
              <a:rPr lang="ja-JP" altLang="en-US" dirty="0"/>
              <a:t>画素をマージ</a:t>
            </a:r>
            <a:endParaRPr lang="en-US" altLang="ja-JP" dirty="0"/>
          </a:p>
        </p:txBody>
      </p:sp>
      <p:cxnSp>
        <p:nvCxnSpPr>
          <p:cNvPr id="71" name="直線コネクタ 70"/>
          <p:cNvCxnSpPr/>
          <p:nvPr/>
        </p:nvCxnSpPr>
        <p:spPr>
          <a:xfrm>
            <a:off x="250825" y="3933825"/>
            <a:ext cx="8713788" cy="0"/>
          </a:xfrm>
          <a:prstGeom prst="line">
            <a:avLst/>
          </a:prstGeom>
          <a:ln>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23557" name="Picture 36"/>
          <p:cNvPicPr>
            <a:picLocks noChangeAspect="1" noChangeArrowheads="1"/>
          </p:cNvPicPr>
          <p:nvPr/>
        </p:nvPicPr>
        <p:blipFill>
          <a:blip r:embed="rId2" cstate="print"/>
          <a:srcRect/>
          <a:stretch>
            <a:fillRect/>
          </a:stretch>
        </p:blipFill>
        <p:spPr bwMode="auto">
          <a:xfrm>
            <a:off x="7092950" y="836613"/>
            <a:ext cx="1143000" cy="1504950"/>
          </a:xfrm>
          <a:prstGeom prst="rect">
            <a:avLst/>
          </a:prstGeom>
          <a:noFill/>
          <a:ln w="9525">
            <a:noFill/>
            <a:miter lim="800000"/>
            <a:headEnd/>
            <a:tailEnd/>
          </a:ln>
        </p:spPr>
      </p:pic>
      <p:sp>
        <p:nvSpPr>
          <p:cNvPr id="23558" name="テキスト ボックス 136"/>
          <p:cNvSpPr txBox="1">
            <a:spLocks noChangeArrowheads="1"/>
          </p:cNvSpPr>
          <p:nvPr/>
        </p:nvSpPr>
        <p:spPr bwMode="auto">
          <a:xfrm>
            <a:off x="2268538" y="2997200"/>
            <a:ext cx="4319587" cy="646331"/>
          </a:xfrm>
          <a:prstGeom prst="rect">
            <a:avLst/>
          </a:prstGeom>
          <a:noFill/>
          <a:ln w="9525">
            <a:solidFill>
              <a:schemeClr val="tx1"/>
            </a:solidFill>
            <a:miter lim="800000"/>
            <a:headEnd/>
            <a:tailEnd/>
          </a:ln>
        </p:spPr>
        <p:txBody>
          <a:bodyPr>
            <a:spAutoFit/>
          </a:bodyPr>
          <a:lstStyle/>
          <a:p>
            <a:r>
              <a:rPr lang="ja-JP" altLang="en-US" dirty="0" smtClean="0"/>
              <a:t>同距離にあり、隠蔽していない領域に隣接する距離値が類似の画素をマージ</a:t>
            </a:r>
            <a:endParaRPr lang="en-US" altLang="ja-JP" dirty="0"/>
          </a:p>
        </p:txBody>
      </p:sp>
      <p:sp>
        <p:nvSpPr>
          <p:cNvPr id="83" name="下矢印 82"/>
          <p:cNvSpPr/>
          <p:nvPr/>
        </p:nvSpPr>
        <p:spPr>
          <a:xfrm>
            <a:off x="4140200" y="2204864"/>
            <a:ext cx="647700" cy="50323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560" name="テキスト ボックス 138"/>
          <p:cNvSpPr txBox="1">
            <a:spLocks noChangeArrowheads="1"/>
          </p:cNvSpPr>
          <p:nvPr/>
        </p:nvSpPr>
        <p:spPr bwMode="auto">
          <a:xfrm>
            <a:off x="2268538" y="4005263"/>
            <a:ext cx="4319587" cy="923330"/>
          </a:xfrm>
          <a:prstGeom prst="rect">
            <a:avLst/>
          </a:prstGeom>
          <a:noFill/>
          <a:ln w="9525">
            <a:solidFill>
              <a:schemeClr val="tx1"/>
            </a:solidFill>
            <a:miter lim="800000"/>
            <a:headEnd/>
            <a:tailEnd/>
          </a:ln>
        </p:spPr>
        <p:txBody>
          <a:bodyPr>
            <a:spAutoFit/>
          </a:bodyPr>
          <a:lstStyle/>
          <a:p>
            <a:r>
              <a:rPr lang="ja-JP" altLang="en-US" dirty="0"/>
              <a:t>位置合わせした顔テンプレートでカバー</a:t>
            </a:r>
            <a:r>
              <a:rPr lang="ja-JP" altLang="en-US" dirty="0" smtClean="0"/>
              <a:t>できなかった顔・手領域のうち、隠蔽している手領域に近い領域を手</a:t>
            </a:r>
            <a:r>
              <a:rPr lang="ja-JP" altLang="en-US" dirty="0"/>
              <a:t>候補領域とする</a:t>
            </a:r>
          </a:p>
        </p:txBody>
      </p:sp>
      <p:sp>
        <p:nvSpPr>
          <p:cNvPr id="23561" name="正方形/長方形 101"/>
          <p:cNvSpPr>
            <a:spLocks noChangeArrowheads="1"/>
          </p:cNvSpPr>
          <p:nvPr/>
        </p:nvSpPr>
        <p:spPr bwMode="auto">
          <a:xfrm>
            <a:off x="4261767" y="6488112"/>
            <a:ext cx="3223959" cy="369332"/>
          </a:xfrm>
          <a:prstGeom prst="rect">
            <a:avLst/>
          </a:prstGeom>
          <a:noFill/>
          <a:ln w="9525">
            <a:noFill/>
            <a:miter lim="800000"/>
            <a:headEnd/>
            <a:tailEnd/>
          </a:ln>
        </p:spPr>
        <p:txBody>
          <a:bodyPr wrap="none">
            <a:spAutoFit/>
          </a:bodyPr>
          <a:lstStyle/>
          <a:p>
            <a:r>
              <a:rPr lang="ja-JP" altLang="en-US" dirty="0" smtClean="0"/>
              <a:t>顔と重なっていない手</a:t>
            </a:r>
            <a:r>
              <a:rPr lang="ja-JP" altLang="en-US" dirty="0"/>
              <a:t>候補領域</a:t>
            </a:r>
          </a:p>
        </p:txBody>
      </p:sp>
      <p:grpSp>
        <p:nvGrpSpPr>
          <p:cNvPr id="23562" name="グループ化 69"/>
          <p:cNvGrpSpPr>
            <a:grpSpLocks/>
          </p:cNvGrpSpPr>
          <p:nvPr/>
        </p:nvGrpSpPr>
        <p:grpSpPr bwMode="auto">
          <a:xfrm>
            <a:off x="107950" y="1817688"/>
            <a:ext cx="1493838" cy="1106487"/>
            <a:chOff x="9990882" y="25832949"/>
            <a:chExt cx="3780504" cy="3330444"/>
          </a:xfrm>
        </p:grpSpPr>
        <p:grpSp>
          <p:nvGrpSpPr>
            <p:cNvPr id="23578" name="グループ化 296"/>
            <p:cNvGrpSpPr>
              <a:grpSpLocks/>
            </p:cNvGrpSpPr>
            <p:nvPr/>
          </p:nvGrpSpPr>
          <p:grpSpPr bwMode="auto">
            <a:xfrm>
              <a:off x="9990882" y="25832949"/>
              <a:ext cx="3780504" cy="3330444"/>
              <a:chOff x="7650570" y="18361953"/>
              <a:chExt cx="3780504" cy="3330444"/>
            </a:xfrm>
          </p:grpSpPr>
          <p:sp>
            <p:nvSpPr>
              <p:cNvPr id="110" name="スマイル 109"/>
              <p:cNvSpPr/>
              <p:nvPr/>
            </p:nvSpPr>
            <p:spPr bwMode="auto">
              <a:xfrm>
                <a:off x="8820726" y="18541977"/>
                <a:ext cx="1980264" cy="2610348"/>
              </a:xfrm>
              <a:prstGeom prst="smileyFace">
                <a:avLst>
                  <a:gd name="adj" fmla="val 4653"/>
                </a:avLst>
              </a:prstGeom>
              <a:solidFill>
                <a:srgbClr val="EED7A8"/>
              </a:solidFill>
              <a:ln w="9525" cap="flat" cmpd="sng" algn="ctr">
                <a:solidFill>
                  <a:schemeClr val="tx1"/>
                </a:solidFill>
                <a:prstDash val="solid"/>
                <a:round/>
                <a:headEnd type="none" w="med" len="med"/>
                <a:tailEnd type="none" w="med" len="med"/>
              </a:ln>
              <a:effectLst/>
              <a:scene3d>
                <a:camera prst="orthographicFront">
                  <a:rot lat="0" lon="0" rev="0"/>
                </a:camera>
                <a:lightRig rig="threePt" dir="t"/>
              </a:scene3d>
            </p:spPr>
            <p:txBody>
              <a:bodyPr/>
              <a:lstStyle/>
              <a:p>
                <a:pPr defTabSz="4176713">
                  <a:defRPr/>
                </a:pPr>
                <a:endParaRPr lang="ja-JP" altLang="en-US" sz="4400" dirty="0">
                  <a:ea typeface="ＭＳ ゴシック" pitchFamily="49" charset="-128"/>
                </a:endParaRPr>
              </a:p>
            </p:txBody>
          </p:sp>
          <p:grpSp>
            <p:nvGrpSpPr>
              <p:cNvPr id="4" name="Group 1195"/>
              <p:cNvGrpSpPr>
                <a:grpSpLocks/>
              </p:cNvGrpSpPr>
              <p:nvPr/>
            </p:nvGrpSpPr>
            <p:grpSpPr bwMode="auto">
              <a:xfrm>
                <a:off x="8010618" y="19622121"/>
                <a:ext cx="1710228" cy="1890252"/>
                <a:chOff x="2789" y="2296"/>
                <a:chExt cx="904" cy="1088"/>
              </a:xfrm>
              <a:scene3d>
                <a:camera prst="orthographicFront">
                  <a:rot lat="0" lon="0" rev="0"/>
                </a:camera>
                <a:lightRig rig="threePt" dir="t"/>
              </a:scene3d>
            </p:grpSpPr>
            <p:grpSp>
              <p:nvGrpSpPr>
                <p:cNvPr id="5" name="Group 1196"/>
                <p:cNvGrpSpPr>
                  <a:grpSpLocks/>
                </p:cNvGrpSpPr>
                <p:nvPr/>
              </p:nvGrpSpPr>
              <p:grpSpPr bwMode="auto">
                <a:xfrm>
                  <a:off x="2789" y="2296"/>
                  <a:ext cx="904" cy="1088"/>
                  <a:chOff x="2752" y="2417"/>
                  <a:chExt cx="904" cy="1088"/>
                </a:xfrm>
              </p:grpSpPr>
              <p:sp>
                <p:nvSpPr>
                  <p:cNvPr id="121" name="AutoShape 1197"/>
                  <p:cNvSpPr>
                    <a:spLocks noChangeArrowheads="1"/>
                  </p:cNvSpPr>
                  <p:nvPr/>
                </p:nvSpPr>
                <p:spPr bwMode="auto">
                  <a:xfrm rot="15530403">
                    <a:off x="2707" y="2859"/>
                    <a:ext cx="799" cy="133"/>
                  </a:xfrm>
                  <a:prstGeom prst="roundRect">
                    <a:avLst>
                      <a:gd name="adj" fmla="val 50000"/>
                    </a:avLst>
                  </a:prstGeom>
                  <a:solidFill>
                    <a:srgbClr val="808080"/>
                  </a:solidFill>
                  <a:ln w="28575" algn="ctr">
                    <a:solidFill>
                      <a:srgbClr val="808080"/>
                    </a:solidFill>
                    <a:round/>
                    <a:headEnd/>
                    <a:tailEnd/>
                  </a:ln>
                  <a:effectLst/>
                </p:spPr>
                <p:txBody>
                  <a:bodyPr wrap="none" anchor="ctr"/>
                  <a:lstStyle/>
                  <a:p>
                    <a:pPr>
                      <a:defRPr/>
                    </a:pPr>
                    <a:endParaRPr lang="ja-JP" altLang="en-US" dirty="0">
                      <a:ea typeface="ＭＳ Ｐゴシック" charset="-128"/>
                    </a:endParaRPr>
                  </a:p>
                </p:txBody>
              </p:sp>
              <p:sp>
                <p:nvSpPr>
                  <p:cNvPr id="122" name="AutoShape 1198"/>
                  <p:cNvSpPr>
                    <a:spLocks noChangeArrowheads="1"/>
                  </p:cNvSpPr>
                  <p:nvPr/>
                </p:nvSpPr>
                <p:spPr bwMode="auto">
                  <a:xfrm rot="1800000">
                    <a:off x="2752" y="3097"/>
                    <a:ext cx="499" cy="156"/>
                  </a:xfrm>
                  <a:prstGeom prst="roundRect">
                    <a:avLst>
                      <a:gd name="adj" fmla="val 50000"/>
                    </a:avLst>
                  </a:prstGeom>
                  <a:solidFill>
                    <a:srgbClr val="808080"/>
                  </a:solidFill>
                  <a:ln w="28575" algn="ctr">
                    <a:solidFill>
                      <a:srgbClr val="808080"/>
                    </a:solidFill>
                    <a:round/>
                    <a:headEnd/>
                    <a:tailEnd/>
                  </a:ln>
                  <a:effectLst/>
                </p:spPr>
                <p:txBody>
                  <a:bodyPr wrap="none" anchor="ctr"/>
                  <a:lstStyle/>
                  <a:p>
                    <a:pPr>
                      <a:defRPr/>
                    </a:pPr>
                    <a:endParaRPr lang="ja-JP" altLang="en-US" dirty="0">
                      <a:ea typeface="ＭＳ Ｐゴシック" charset="-128"/>
                    </a:endParaRPr>
                  </a:p>
                </p:txBody>
              </p:sp>
              <p:sp>
                <p:nvSpPr>
                  <p:cNvPr id="123" name="AutoShape 1199"/>
                  <p:cNvSpPr>
                    <a:spLocks noChangeArrowheads="1"/>
                  </p:cNvSpPr>
                  <p:nvPr/>
                </p:nvSpPr>
                <p:spPr bwMode="auto">
                  <a:xfrm rot="-5656074">
                    <a:off x="2909" y="2713"/>
                    <a:ext cx="726" cy="133"/>
                  </a:xfrm>
                  <a:prstGeom prst="roundRect">
                    <a:avLst>
                      <a:gd name="adj" fmla="val 50000"/>
                    </a:avLst>
                  </a:prstGeom>
                  <a:solidFill>
                    <a:srgbClr val="808080"/>
                  </a:solidFill>
                  <a:ln w="28575" algn="ctr">
                    <a:solidFill>
                      <a:srgbClr val="808080"/>
                    </a:solidFill>
                    <a:round/>
                    <a:headEnd/>
                    <a:tailEnd/>
                  </a:ln>
                  <a:effectLst/>
                </p:spPr>
                <p:txBody>
                  <a:bodyPr wrap="none" anchor="ctr"/>
                  <a:lstStyle/>
                  <a:p>
                    <a:pPr>
                      <a:defRPr/>
                    </a:pPr>
                    <a:endParaRPr lang="ja-JP" altLang="en-US" dirty="0">
                      <a:ea typeface="ＭＳ Ｐゴシック" charset="-128"/>
                    </a:endParaRPr>
                  </a:p>
                </p:txBody>
              </p:sp>
              <p:sp>
                <p:nvSpPr>
                  <p:cNvPr id="124" name="AutoShape 1200"/>
                  <p:cNvSpPr>
                    <a:spLocks noChangeArrowheads="1"/>
                  </p:cNvSpPr>
                  <p:nvPr/>
                </p:nvSpPr>
                <p:spPr bwMode="auto">
                  <a:xfrm rot="-4782733">
                    <a:off x="3119" y="2759"/>
                    <a:ext cx="635" cy="133"/>
                  </a:xfrm>
                  <a:prstGeom prst="roundRect">
                    <a:avLst>
                      <a:gd name="adj" fmla="val 50000"/>
                    </a:avLst>
                  </a:prstGeom>
                  <a:solidFill>
                    <a:srgbClr val="808080"/>
                  </a:solidFill>
                  <a:ln w="28575" algn="ctr">
                    <a:solidFill>
                      <a:srgbClr val="808080"/>
                    </a:solidFill>
                    <a:round/>
                    <a:headEnd/>
                    <a:tailEnd/>
                  </a:ln>
                  <a:effectLst/>
                </p:spPr>
                <p:txBody>
                  <a:bodyPr wrap="none" anchor="ctr"/>
                  <a:lstStyle/>
                  <a:p>
                    <a:pPr>
                      <a:defRPr/>
                    </a:pPr>
                    <a:endParaRPr lang="ja-JP" altLang="en-US" dirty="0">
                      <a:ea typeface="ＭＳ Ｐゴシック" charset="-128"/>
                    </a:endParaRPr>
                  </a:p>
                </p:txBody>
              </p:sp>
              <p:sp>
                <p:nvSpPr>
                  <p:cNvPr id="125" name="AutoShape 1201"/>
                  <p:cNvSpPr>
                    <a:spLocks noChangeArrowheads="1"/>
                  </p:cNvSpPr>
                  <p:nvPr/>
                </p:nvSpPr>
                <p:spPr bwMode="auto">
                  <a:xfrm rot="-4039365">
                    <a:off x="3340" y="2845"/>
                    <a:ext cx="499" cy="133"/>
                  </a:xfrm>
                  <a:prstGeom prst="roundRect">
                    <a:avLst>
                      <a:gd name="adj" fmla="val 50000"/>
                    </a:avLst>
                  </a:prstGeom>
                  <a:solidFill>
                    <a:srgbClr val="808080"/>
                  </a:solidFill>
                  <a:ln w="28575" algn="ctr">
                    <a:solidFill>
                      <a:srgbClr val="808080"/>
                    </a:solidFill>
                    <a:round/>
                    <a:headEnd/>
                    <a:tailEnd/>
                  </a:ln>
                  <a:effectLst/>
                </p:spPr>
                <p:txBody>
                  <a:bodyPr wrap="none" anchor="ctr"/>
                  <a:lstStyle/>
                  <a:p>
                    <a:pPr>
                      <a:defRPr/>
                    </a:pPr>
                    <a:endParaRPr lang="ja-JP" altLang="en-US" dirty="0">
                      <a:ea typeface="ＭＳ Ｐゴシック" charset="-128"/>
                    </a:endParaRPr>
                  </a:p>
                </p:txBody>
              </p:sp>
              <p:sp>
                <p:nvSpPr>
                  <p:cNvPr id="126" name="AutoShape 1202"/>
                  <p:cNvSpPr>
                    <a:spLocks noChangeArrowheads="1"/>
                  </p:cNvSpPr>
                  <p:nvPr/>
                </p:nvSpPr>
                <p:spPr bwMode="auto">
                  <a:xfrm>
                    <a:off x="3061" y="2840"/>
                    <a:ext cx="552" cy="665"/>
                  </a:xfrm>
                  <a:prstGeom prst="roundRect">
                    <a:avLst>
                      <a:gd name="adj" fmla="val 50000"/>
                    </a:avLst>
                  </a:prstGeom>
                  <a:solidFill>
                    <a:srgbClr val="808080"/>
                  </a:solidFill>
                  <a:ln w="28575" algn="ctr">
                    <a:solidFill>
                      <a:srgbClr val="808080"/>
                    </a:solidFill>
                    <a:round/>
                    <a:headEnd/>
                    <a:tailEnd/>
                  </a:ln>
                  <a:effectLst/>
                </p:spPr>
                <p:txBody>
                  <a:bodyPr wrap="none" anchor="ctr"/>
                  <a:lstStyle/>
                  <a:p>
                    <a:pPr>
                      <a:defRPr/>
                    </a:pPr>
                    <a:endParaRPr lang="ja-JP" altLang="en-US" dirty="0">
                      <a:ea typeface="ＭＳ Ｐゴシック" charset="-128"/>
                    </a:endParaRPr>
                  </a:p>
                </p:txBody>
              </p:sp>
            </p:grpSp>
            <p:grpSp>
              <p:nvGrpSpPr>
                <p:cNvPr id="6" name="Group 1203"/>
                <p:cNvGrpSpPr>
                  <a:grpSpLocks/>
                </p:cNvGrpSpPr>
                <p:nvPr/>
              </p:nvGrpSpPr>
              <p:grpSpPr bwMode="auto">
                <a:xfrm>
                  <a:off x="2789" y="2296"/>
                  <a:ext cx="904" cy="1088"/>
                  <a:chOff x="2752" y="2417"/>
                  <a:chExt cx="904" cy="1088"/>
                </a:xfrm>
              </p:grpSpPr>
              <p:sp>
                <p:nvSpPr>
                  <p:cNvPr id="115" name="AutoShape 1204"/>
                  <p:cNvSpPr>
                    <a:spLocks noChangeArrowheads="1"/>
                  </p:cNvSpPr>
                  <p:nvPr/>
                </p:nvSpPr>
                <p:spPr bwMode="auto">
                  <a:xfrm rot="15530403">
                    <a:off x="2707" y="2859"/>
                    <a:ext cx="799" cy="133"/>
                  </a:xfrm>
                  <a:prstGeom prst="roundRect">
                    <a:avLst>
                      <a:gd name="adj" fmla="val 50000"/>
                    </a:avLst>
                  </a:prstGeom>
                  <a:solidFill>
                    <a:srgbClr val="FFCC99"/>
                  </a:solidFill>
                  <a:ln w="28575" algn="ctr">
                    <a:noFill/>
                    <a:round/>
                    <a:headEnd/>
                    <a:tailEnd/>
                  </a:ln>
                  <a:effectLst/>
                </p:spPr>
                <p:txBody>
                  <a:bodyPr wrap="none" anchor="ctr"/>
                  <a:lstStyle/>
                  <a:p>
                    <a:pPr>
                      <a:defRPr/>
                    </a:pPr>
                    <a:endParaRPr lang="ja-JP" altLang="en-US" dirty="0">
                      <a:ea typeface="ＭＳ Ｐゴシック" charset="-128"/>
                    </a:endParaRPr>
                  </a:p>
                </p:txBody>
              </p:sp>
              <p:sp>
                <p:nvSpPr>
                  <p:cNvPr id="116" name="AutoShape 1205"/>
                  <p:cNvSpPr>
                    <a:spLocks noChangeArrowheads="1"/>
                  </p:cNvSpPr>
                  <p:nvPr/>
                </p:nvSpPr>
                <p:spPr bwMode="auto">
                  <a:xfrm rot="1800000">
                    <a:off x="2752" y="3097"/>
                    <a:ext cx="499" cy="156"/>
                  </a:xfrm>
                  <a:prstGeom prst="roundRect">
                    <a:avLst>
                      <a:gd name="adj" fmla="val 50000"/>
                    </a:avLst>
                  </a:prstGeom>
                  <a:solidFill>
                    <a:srgbClr val="FFCC99"/>
                  </a:solidFill>
                  <a:ln w="28575" algn="ctr">
                    <a:noFill/>
                    <a:round/>
                    <a:headEnd/>
                    <a:tailEnd/>
                  </a:ln>
                  <a:effectLst/>
                </p:spPr>
                <p:txBody>
                  <a:bodyPr wrap="none" anchor="ctr"/>
                  <a:lstStyle/>
                  <a:p>
                    <a:pPr>
                      <a:defRPr/>
                    </a:pPr>
                    <a:endParaRPr lang="ja-JP" altLang="en-US" dirty="0">
                      <a:ea typeface="ＭＳ Ｐゴシック" charset="-128"/>
                    </a:endParaRPr>
                  </a:p>
                </p:txBody>
              </p:sp>
              <p:sp>
                <p:nvSpPr>
                  <p:cNvPr id="117" name="AutoShape 1206"/>
                  <p:cNvSpPr>
                    <a:spLocks noChangeArrowheads="1"/>
                  </p:cNvSpPr>
                  <p:nvPr/>
                </p:nvSpPr>
                <p:spPr bwMode="auto">
                  <a:xfrm rot="-5656074">
                    <a:off x="2909" y="2713"/>
                    <a:ext cx="726" cy="133"/>
                  </a:xfrm>
                  <a:prstGeom prst="roundRect">
                    <a:avLst>
                      <a:gd name="adj" fmla="val 50000"/>
                    </a:avLst>
                  </a:prstGeom>
                  <a:solidFill>
                    <a:srgbClr val="FFCC99"/>
                  </a:solidFill>
                  <a:ln w="28575" algn="ctr">
                    <a:noFill/>
                    <a:round/>
                    <a:headEnd/>
                    <a:tailEnd/>
                  </a:ln>
                  <a:effectLst/>
                </p:spPr>
                <p:txBody>
                  <a:bodyPr wrap="none" anchor="ctr"/>
                  <a:lstStyle/>
                  <a:p>
                    <a:pPr>
                      <a:defRPr/>
                    </a:pPr>
                    <a:endParaRPr lang="ja-JP" altLang="en-US" dirty="0">
                      <a:ea typeface="ＭＳ Ｐゴシック" charset="-128"/>
                    </a:endParaRPr>
                  </a:p>
                </p:txBody>
              </p:sp>
              <p:sp>
                <p:nvSpPr>
                  <p:cNvPr id="118" name="AutoShape 1207"/>
                  <p:cNvSpPr>
                    <a:spLocks noChangeArrowheads="1"/>
                  </p:cNvSpPr>
                  <p:nvPr/>
                </p:nvSpPr>
                <p:spPr bwMode="auto">
                  <a:xfrm rot="-4782733">
                    <a:off x="3119" y="2759"/>
                    <a:ext cx="635" cy="133"/>
                  </a:xfrm>
                  <a:prstGeom prst="roundRect">
                    <a:avLst>
                      <a:gd name="adj" fmla="val 50000"/>
                    </a:avLst>
                  </a:prstGeom>
                  <a:solidFill>
                    <a:srgbClr val="FFCC99"/>
                  </a:solidFill>
                  <a:ln w="28575" algn="ctr">
                    <a:noFill/>
                    <a:round/>
                    <a:headEnd/>
                    <a:tailEnd/>
                  </a:ln>
                  <a:effectLst/>
                </p:spPr>
                <p:txBody>
                  <a:bodyPr wrap="none" anchor="ctr"/>
                  <a:lstStyle/>
                  <a:p>
                    <a:pPr>
                      <a:defRPr/>
                    </a:pPr>
                    <a:endParaRPr lang="ja-JP" altLang="en-US" dirty="0">
                      <a:ea typeface="ＭＳ Ｐゴシック" charset="-128"/>
                    </a:endParaRPr>
                  </a:p>
                </p:txBody>
              </p:sp>
              <p:sp>
                <p:nvSpPr>
                  <p:cNvPr id="119" name="AutoShape 1208"/>
                  <p:cNvSpPr>
                    <a:spLocks noChangeArrowheads="1"/>
                  </p:cNvSpPr>
                  <p:nvPr/>
                </p:nvSpPr>
                <p:spPr bwMode="auto">
                  <a:xfrm rot="-4039365">
                    <a:off x="3340" y="2845"/>
                    <a:ext cx="499" cy="133"/>
                  </a:xfrm>
                  <a:prstGeom prst="roundRect">
                    <a:avLst>
                      <a:gd name="adj" fmla="val 50000"/>
                    </a:avLst>
                  </a:prstGeom>
                  <a:solidFill>
                    <a:srgbClr val="FFCC99"/>
                  </a:solidFill>
                  <a:ln w="28575" algn="ctr">
                    <a:noFill/>
                    <a:round/>
                    <a:headEnd/>
                    <a:tailEnd/>
                  </a:ln>
                  <a:effectLst/>
                </p:spPr>
                <p:txBody>
                  <a:bodyPr wrap="none" anchor="ctr"/>
                  <a:lstStyle/>
                  <a:p>
                    <a:pPr>
                      <a:defRPr/>
                    </a:pPr>
                    <a:endParaRPr lang="ja-JP" altLang="en-US" dirty="0">
                      <a:ea typeface="ＭＳ Ｐゴシック" charset="-128"/>
                    </a:endParaRPr>
                  </a:p>
                </p:txBody>
              </p:sp>
              <p:sp>
                <p:nvSpPr>
                  <p:cNvPr id="120" name="AutoShape 1209"/>
                  <p:cNvSpPr>
                    <a:spLocks noChangeArrowheads="1"/>
                  </p:cNvSpPr>
                  <p:nvPr/>
                </p:nvSpPr>
                <p:spPr bwMode="auto">
                  <a:xfrm>
                    <a:off x="3061" y="2840"/>
                    <a:ext cx="552" cy="665"/>
                  </a:xfrm>
                  <a:prstGeom prst="roundRect">
                    <a:avLst>
                      <a:gd name="adj" fmla="val 50000"/>
                    </a:avLst>
                  </a:prstGeom>
                  <a:solidFill>
                    <a:srgbClr val="FFCC99"/>
                  </a:solidFill>
                  <a:ln w="28575" algn="ctr">
                    <a:noFill/>
                    <a:round/>
                    <a:headEnd/>
                    <a:tailEnd/>
                  </a:ln>
                  <a:effectLst/>
                </p:spPr>
                <p:txBody>
                  <a:bodyPr wrap="none" anchor="ctr"/>
                  <a:lstStyle/>
                  <a:p>
                    <a:pPr>
                      <a:defRPr/>
                    </a:pPr>
                    <a:endParaRPr lang="ja-JP" altLang="en-US" dirty="0">
                      <a:ea typeface="ＭＳ Ｐゴシック" charset="-128"/>
                    </a:endParaRPr>
                  </a:p>
                </p:txBody>
              </p:sp>
            </p:grpSp>
          </p:grpSp>
          <p:sp>
            <p:nvSpPr>
              <p:cNvPr id="112" name="正方形/長方形 111"/>
              <p:cNvSpPr/>
              <p:nvPr/>
            </p:nvSpPr>
            <p:spPr>
              <a:xfrm>
                <a:off x="7650570" y="18361953"/>
                <a:ext cx="3780504" cy="33304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grpSp>
        <p:sp>
          <p:nvSpPr>
            <p:cNvPr id="106" name="AutoShape 1206"/>
            <p:cNvSpPr>
              <a:spLocks noChangeArrowheads="1"/>
            </p:cNvSpPr>
            <p:nvPr/>
          </p:nvSpPr>
          <p:spPr bwMode="auto">
            <a:xfrm rot="15943926">
              <a:off x="10972153" y="27479331"/>
              <a:ext cx="724159" cy="140179"/>
            </a:xfrm>
            <a:prstGeom prst="roundRect">
              <a:avLst>
                <a:gd name="adj" fmla="val 50000"/>
              </a:avLst>
            </a:prstGeom>
            <a:solidFill>
              <a:srgbClr val="FF0000"/>
            </a:solidFill>
            <a:ln w="28575" algn="ctr">
              <a:noFill/>
              <a:round/>
              <a:headEnd/>
              <a:tailEnd/>
            </a:ln>
            <a:effectLst/>
            <a:scene3d>
              <a:camera prst="orthographicFront">
                <a:rot lat="0" lon="0" rev="0"/>
              </a:camera>
              <a:lightRig rig="threePt" dir="t"/>
            </a:scene3d>
          </p:spPr>
          <p:txBody>
            <a:bodyPr wrap="none" anchor="ctr"/>
            <a:lstStyle/>
            <a:p>
              <a:pPr>
                <a:defRPr/>
              </a:pPr>
              <a:endParaRPr lang="ja-JP" altLang="en-US" dirty="0">
                <a:ea typeface="ＭＳ Ｐゴシック" charset="-128"/>
              </a:endParaRPr>
            </a:p>
          </p:txBody>
        </p:sp>
        <p:sp>
          <p:nvSpPr>
            <p:cNvPr id="107" name="AutoShape 1206"/>
            <p:cNvSpPr>
              <a:spLocks noChangeArrowheads="1"/>
            </p:cNvSpPr>
            <p:nvPr/>
          </p:nvSpPr>
          <p:spPr bwMode="auto">
            <a:xfrm rot="16794018">
              <a:off x="11290307" y="27661802"/>
              <a:ext cx="724159" cy="140179"/>
            </a:xfrm>
            <a:prstGeom prst="roundRect">
              <a:avLst>
                <a:gd name="adj" fmla="val 50000"/>
              </a:avLst>
            </a:prstGeom>
            <a:solidFill>
              <a:srgbClr val="FF0000"/>
            </a:solidFill>
            <a:ln w="28575" algn="ctr">
              <a:noFill/>
              <a:round/>
              <a:headEnd/>
              <a:tailEnd/>
            </a:ln>
            <a:effectLst/>
            <a:scene3d>
              <a:camera prst="orthographicFront">
                <a:rot lat="0" lon="0" rev="0"/>
              </a:camera>
              <a:lightRig rig="threePt" dir="t"/>
            </a:scene3d>
          </p:spPr>
          <p:txBody>
            <a:bodyPr wrap="none" anchor="ctr"/>
            <a:lstStyle/>
            <a:p>
              <a:pPr>
                <a:defRPr/>
              </a:pPr>
              <a:endParaRPr lang="ja-JP" altLang="en-US" dirty="0">
                <a:ea typeface="ＭＳ Ｐゴシック" charset="-128"/>
              </a:endParaRPr>
            </a:p>
          </p:txBody>
        </p:sp>
        <p:sp>
          <p:nvSpPr>
            <p:cNvPr id="108" name="円/楕円 107"/>
            <p:cNvSpPr/>
            <p:nvPr/>
          </p:nvSpPr>
          <p:spPr>
            <a:xfrm rot="19093294">
              <a:off x="11429160" y="27701246"/>
              <a:ext cx="381667" cy="8935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09" name="AutoShape 1206"/>
            <p:cNvSpPr>
              <a:spLocks noChangeArrowheads="1"/>
            </p:cNvSpPr>
            <p:nvPr/>
          </p:nvSpPr>
          <p:spPr bwMode="auto">
            <a:xfrm rot="17528262">
              <a:off x="11540397" y="27921396"/>
              <a:ext cx="724159" cy="140179"/>
            </a:xfrm>
            <a:prstGeom prst="roundRect">
              <a:avLst>
                <a:gd name="adj" fmla="val 50000"/>
              </a:avLst>
            </a:prstGeom>
            <a:solidFill>
              <a:srgbClr val="FF0000"/>
            </a:solidFill>
            <a:ln w="28575" algn="ctr">
              <a:noFill/>
              <a:round/>
              <a:headEnd/>
              <a:tailEnd/>
            </a:ln>
            <a:effectLst/>
            <a:scene3d>
              <a:camera prst="orthographicFront">
                <a:rot lat="0" lon="0" rev="0"/>
              </a:camera>
              <a:lightRig rig="threePt" dir="t"/>
            </a:scene3d>
          </p:spPr>
          <p:txBody>
            <a:bodyPr wrap="none" anchor="ctr"/>
            <a:lstStyle/>
            <a:p>
              <a:pPr>
                <a:defRPr/>
              </a:pPr>
              <a:endParaRPr lang="ja-JP" altLang="en-US" dirty="0">
                <a:ea typeface="ＭＳ Ｐゴシック" charset="-128"/>
              </a:endParaRPr>
            </a:p>
          </p:txBody>
        </p:sp>
      </p:grpSp>
      <p:grpSp>
        <p:nvGrpSpPr>
          <p:cNvPr id="23563" name="グループ化 158"/>
          <p:cNvGrpSpPr>
            <a:grpSpLocks/>
          </p:cNvGrpSpPr>
          <p:nvPr/>
        </p:nvGrpSpPr>
        <p:grpSpPr bwMode="auto">
          <a:xfrm>
            <a:off x="107950" y="4797425"/>
            <a:ext cx="1493838" cy="1108075"/>
            <a:chOff x="9990882" y="25832949"/>
            <a:chExt cx="3780504" cy="3330444"/>
          </a:xfrm>
        </p:grpSpPr>
        <p:grpSp>
          <p:nvGrpSpPr>
            <p:cNvPr id="23571" name="グループ化 296"/>
            <p:cNvGrpSpPr>
              <a:grpSpLocks/>
            </p:cNvGrpSpPr>
            <p:nvPr/>
          </p:nvGrpSpPr>
          <p:grpSpPr bwMode="auto">
            <a:xfrm>
              <a:off x="9990882" y="25832949"/>
              <a:ext cx="3780504" cy="3330444"/>
              <a:chOff x="7650570" y="18361953"/>
              <a:chExt cx="3780504" cy="3330444"/>
            </a:xfrm>
          </p:grpSpPr>
          <p:sp>
            <p:nvSpPr>
              <p:cNvPr id="132" name="スマイル 131"/>
              <p:cNvSpPr/>
              <p:nvPr/>
            </p:nvSpPr>
            <p:spPr bwMode="auto">
              <a:xfrm>
                <a:off x="8820726" y="18541977"/>
                <a:ext cx="1980264" cy="2610348"/>
              </a:xfrm>
              <a:prstGeom prst="smileyFace">
                <a:avLst>
                  <a:gd name="adj" fmla="val 4653"/>
                </a:avLst>
              </a:prstGeom>
              <a:solidFill>
                <a:srgbClr val="EED7A8"/>
              </a:solidFill>
              <a:ln w="9525" cap="flat" cmpd="sng" algn="ctr">
                <a:solidFill>
                  <a:schemeClr val="tx1"/>
                </a:solidFill>
                <a:prstDash val="solid"/>
                <a:round/>
                <a:headEnd type="none" w="med" len="med"/>
                <a:tailEnd type="none" w="med" len="med"/>
              </a:ln>
              <a:effectLst/>
              <a:scene3d>
                <a:camera prst="orthographicFront">
                  <a:rot lat="0" lon="0" rev="0"/>
                </a:camera>
                <a:lightRig rig="threePt" dir="t"/>
              </a:scene3d>
            </p:spPr>
            <p:txBody>
              <a:bodyPr/>
              <a:lstStyle/>
              <a:p>
                <a:pPr defTabSz="4176713">
                  <a:defRPr/>
                </a:pPr>
                <a:endParaRPr lang="ja-JP" altLang="en-US" sz="4400" dirty="0">
                  <a:ea typeface="ＭＳ ゴシック" pitchFamily="49" charset="-128"/>
                </a:endParaRPr>
              </a:p>
            </p:txBody>
          </p:sp>
          <p:grpSp>
            <p:nvGrpSpPr>
              <p:cNvPr id="9" name="Group 1195"/>
              <p:cNvGrpSpPr>
                <a:grpSpLocks/>
              </p:cNvGrpSpPr>
              <p:nvPr/>
            </p:nvGrpSpPr>
            <p:grpSpPr bwMode="auto">
              <a:xfrm>
                <a:off x="8010618" y="19622121"/>
                <a:ext cx="1710228" cy="1890252"/>
                <a:chOff x="2789" y="2296"/>
                <a:chExt cx="904" cy="1088"/>
              </a:xfrm>
              <a:scene3d>
                <a:camera prst="orthographicFront">
                  <a:rot lat="0" lon="0" rev="0"/>
                </a:camera>
                <a:lightRig rig="threePt" dir="t"/>
              </a:scene3d>
            </p:grpSpPr>
            <p:grpSp>
              <p:nvGrpSpPr>
                <p:cNvPr id="10" name="Group 1196"/>
                <p:cNvGrpSpPr>
                  <a:grpSpLocks/>
                </p:cNvGrpSpPr>
                <p:nvPr/>
              </p:nvGrpSpPr>
              <p:grpSpPr bwMode="auto">
                <a:xfrm>
                  <a:off x="2789" y="2296"/>
                  <a:ext cx="904" cy="1088"/>
                  <a:chOff x="2752" y="2417"/>
                  <a:chExt cx="904" cy="1088"/>
                </a:xfrm>
              </p:grpSpPr>
              <p:sp>
                <p:nvSpPr>
                  <p:cNvPr id="143" name="AutoShape 1197"/>
                  <p:cNvSpPr>
                    <a:spLocks noChangeArrowheads="1"/>
                  </p:cNvSpPr>
                  <p:nvPr/>
                </p:nvSpPr>
                <p:spPr bwMode="auto">
                  <a:xfrm rot="15530403">
                    <a:off x="2707" y="2859"/>
                    <a:ext cx="799" cy="133"/>
                  </a:xfrm>
                  <a:prstGeom prst="roundRect">
                    <a:avLst>
                      <a:gd name="adj" fmla="val 50000"/>
                    </a:avLst>
                  </a:prstGeom>
                  <a:solidFill>
                    <a:srgbClr val="808080"/>
                  </a:solidFill>
                  <a:ln w="28575" algn="ctr">
                    <a:solidFill>
                      <a:srgbClr val="808080"/>
                    </a:solidFill>
                    <a:round/>
                    <a:headEnd/>
                    <a:tailEnd/>
                  </a:ln>
                  <a:effectLst/>
                </p:spPr>
                <p:txBody>
                  <a:bodyPr wrap="none" anchor="ctr"/>
                  <a:lstStyle/>
                  <a:p>
                    <a:pPr>
                      <a:defRPr/>
                    </a:pPr>
                    <a:endParaRPr lang="ja-JP" altLang="en-US" dirty="0">
                      <a:ea typeface="ＭＳ Ｐゴシック" charset="-128"/>
                    </a:endParaRPr>
                  </a:p>
                </p:txBody>
              </p:sp>
              <p:sp>
                <p:nvSpPr>
                  <p:cNvPr id="144" name="AutoShape 1198"/>
                  <p:cNvSpPr>
                    <a:spLocks noChangeArrowheads="1"/>
                  </p:cNvSpPr>
                  <p:nvPr/>
                </p:nvSpPr>
                <p:spPr bwMode="auto">
                  <a:xfrm rot="1800000">
                    <a:off x="2752" y="3097"/>
                    <a:ext cx="499" cy="156"/>
                  </a:xfrm>
                  <a:prstGeom prst="roundRect">
                    <a:avLst>
                      <a:gd name="adj" fmla="val 50000"/>
                    </a:avLst>
                  </a:prstGeom>
                  <a:solidFill>
                    <a:srgbClr val="808080"/>
                  </a:solidFill>
                  <a:ln w="28575" algn="ctr">
                    <a:solidFill>
                      <a:srgbClr val="808080"/>
                    </a:solidFill>
                    <a:round/>
                    <a:headEnd/>
                    <a:tailEnd/>
                  </a:ln>
                  <a:effectLst/>
                </p:spPr>
                <p:txBody>
                  <a:bodyPr wrap="none" anchor="ctr"/>
                  <a:lstStyle/>
                  <a:p>
                    <a:pPr>
                      <a:defRPr/>
                    </a:pPr>
                    <a:endParaRPr lang="ja-JP" altLang="en-US" dirty="0">
                      <a:ea typeface="ＭＳ Ｐゴシック" charset="-128"/>
                    </a:endParaRPr>
                  </a:p>
                </p:txBody>
              </p:sp>
              <p:sp>
                <p:nvSpPr>
                  <p:cNvPr id="145" name="AutoShape 1199"/>
                  <p:cNvSpPr>
                    <a:spLocks noChangeArrowheads="1"/>
                  </p:cNvSpPr>
                  <p:nvPr/>
                </p:nvSpPr>
                <p:spPr bwMode="auto">
                  <a:xfrm rot="-5656074">
                    <a:off x="2909" y="2713"/>
                    <a:ext cx="726" cy="133"/>
                  </a:xfrm>
                  <a:prstGeom prst="roundRect">
                    <a:avLst>
                      <a:gd name="adj" fmla="val 50000"/>
                    </a:avLst>
                  </a:prstGeom>
                  <a:solidFill>
                    <a:srgbClr val="808080"/>
                  </a:solidFill>
                  <a:ln w="28575" algn="ctr">
                    <a:solidFill>
                      <a:srgbClr val="808080"/>
                    </a:solidFill>
                    <a:round/>
                    <a:headEnd/>
                    <a:tailEnd/>
                  </a:ln>
                  <a:effectLst/>
                </p:spPr>
                <p:txBody>
                  <a:bodyPr wrap="none" anchor="ctr"/>
                  <a:lstStyle/>
                  <a:p>
                    <a:pPr>
                      <a:defRPr/>
                    </a:pPr>
                    <a:endParaRPr lang="ja-JP" altLang="en-US" dirty="0">
                      <a:ea typeface="ＭＳ Ｐゴシック" charset="-128"/>
                    </a:endParaRPr>
                  </a:p>
                </p:txBody>
              </p:sp>
              <p:sp>
                <p:nvSpPr>
                  <p:cNvPr id="146" name="AutoShape 1200"/>
                  <p:cNvSpPr>
                    <a:spLocks noChangeArrowheads="1"/>
                  </p:cNvSpPr>
                  <p:nvPr/>
                </p:nvSpPr>
                <p:spPr bwMode="auto">
                  <a:xfrm rot="-4782733">
                    <a:off x="3119" y="2759"/>
                    <a:ext cx="635" cy="133"/>
                  </a:xfrm>
                  <a:prstGeom prst="roundRect">
                    <a:avLst>
                      <a:gd name="adj" fmla="val 50000"/>
                    </a:avLst>
                  </a:prstGeom>
                  <a:solidFill>
                    <a:srgbClr val="808080"/>
                  </a:solidFill>
                  <a:ln w="28575" algn="ctr">
                    <a:solidFill>
                      <a:srgbClr val="808080"/>
                    </a:solidFill>
                    <a:round/>
                    <a:headEnd/>
                    <a:tailEnd/>
                  </a:ln>
                  <a:effectLst/>
                </p:spPr>
                <p:txBody>
                  <a:bodyPr wrap="none" anchor="ctr"/>
                  <a:lstStyle/>
                  <a:p>
                    <a:pPr>
                      <a:defRPr/>
                    </a:pPr>
                    <a:endParaRPr lang="ja-JP" altLang="en-US" dirty="0">
                      <a:ea typeface="ＭＳ Ｐゴシック" charset="-128"/>
                    </a:endParaRPr>
                  </a:p>
                </p:txBody>
              </p:sp>
              <p:sp>
                <p:nvSpPr>
                  <p:cNvPr id="147" name="AutoShape 1201"/>
                  <p:cNvSpPr>
                    <a:spLocks noChangeArrowheads="1"/>
                  </p:cNvSpPr>
                  <p:nvPr/>
                </p:nvSpPr>
                <p:spPr bwMode="auto">
                  <a:xfrm rot="-4039365">
                    <a:off x="3340" y="2845"/>
                    <a:ext cx="499" cy="133"/>
                  </a:xfrm>
                  <a:prstGeom prst="roundRect">
                    <a:avLst>
                      <a:gd name="adj" fmla="val 50000"/>
                    </a:avLst>
                  </a:prstGeom>
                  <a:solidFill>
                    <a:srgbClr val="808080"/>
                  </a:solidFill>
                  <a:ln w="28575" algn="ctr">
                    <a:solidFill>
                      <a:srgbClr val="808080"/>
                    </a:solidFill>
                    <a:round/>
                    <a:headEnd/>
                    <a:tailEnd/>
                  </a:ln>
                  <a:effectLst/>
                </p:spPr>
                <p:txBody>
                  <a:bodyPr wrap="none" anchor="ctr"/>
                  <a:lstStyle/>
                  <a:p>
                    <a:pPr>
                      <a:defRPr/>
                    </a:pPr>
                    <a:endParaRPr lang="ja-JP" altLang="en-US" dirty="0">
                      <a:ea typeface="ＭＳ Ｐゴシック" charset="-128"/>
                    </a:endParaRPr>
                  </a:p>
                </p:txBody>
              </p:sp>
              <p:sp>
                <p:nvSpPr>
                  <p:cNvPr id="148" name="AutoShape 1202"/>
                  <p:cNvSpPr>
                    <a:spLocks noChangeArrowheads="1"/>
                  </p:cNvSpPr>
                  <p:nvPr/>
                </p:nvSpPr>
                <p:spPr bwMode="auto">
                  <a:xfrm>
                    <a:off x="3061" y="2840"/>
                    <a:ext cx="552" cy="665"/>
                  </a:xfrm>
                  <a:prstGeom prst="roundRect">
                    <a:avLst>
                      <a:gd name="adj" fmla="val 50000"/>
                    </a:avLst>
                  </a:prstGeom>
                  <a:solidFill>
                    <a:srgbClr val="808080"/>
                  </a:solidFill>
                  <a:ln w="28575" algn="ctr">
                    <a:solidFill>
                      <a:srgbClr val="808080"/>
                    </a:solidFill>
                    <a:round/>
                    <a:headEnd/>
                    <a:tailEnd/>
                  </a:ln>
                  <a:effectLst/>
                </p:spPr>
                <p:txBody>
                  <a:bodyPr wrap="none" anchor="ctr"/>
                  <a:lstStyle/>
                  <a:p>
                    <a:pPr>
                      <a:defRPr/>
                    </a:pPr>
                    <a:endParaRPr lang="ja-JP" altLang="en-US" dirty="0">
                      <a:ea typeface="ＭＳ Ｐゴシック" charset="-128"/>
                    </a:endParaRPr>
                  </a:p>
                </p:txBody>
              </p:sp>
            </p:grpSp>
            <p:grpSp>
              <p:nvGrpSpPr>
                <p:cNvPr id="11" name="Group 1203"/>
                <p:cNvGrpSpPr>
                  <a:grpSpLocks/>
                </p:cNvGrpSpPr>
                <p:nvPr/>
              </p:nvGrpSpPr>
              <p:grpSpPr bwMode="auto">
                <a:xfrm>
                  <a:off x="2789" y="2296"/>
                  <a:ext cx="904" cy="1088"/>
                  <a:chOff x="2752" y="2417"/>
                  <a:chExt cx="904" cy="1088"/>
                </a:xfrm>
              </p:grpSpPr>
              <p:sp>
                <p:nvSpPr>
                  <p:cNvPr id="137" name="AutoShape 1204"/>
                  <p:cNvSpPr>
                    <a:spLocks noChangeArrowheads="1"/>
                  </p:cNvSpPr>
                  <p:nvPr/>
                </p:nvSpPr>
                <p:spPr bwMode="auto">
                  <a:xfrm rot="15530403">
                    <a:off x="2707" y="2859"/>
                    <a:ext cx="799" cy="133"/>
                  </a:xfrm>
                  <a:prstGeom prst="roundRect">
                    <a:avLst>
                      <a:gd name="adj" fmla="val 50000"/>
                    </a:avLst>
                  </a:prstGeom>
                  <a:solidFill>
                    <a:srgbClr val="FFCC99"/>
                  </a:solidFill>
                  <a:ln w="28575" algn="ctr">
                    <a:noFill/>
                    <a:round/>
                    <a:headEnd/>
                    <a:tailEnd/>
                  </a:ln>
                  <a:effectLst/>
                </p:spPr>
                <p:txBody>
                  <a:bodyPr wrap="none" anchor="ctr"/>
                  <a:lstStyle/>
                  <a:p>
                    <a:pPr>
                      <a:defRPr/>
                    </a:pPr>
                    <a:endParaRPr lang="ja-JP" altLang="en-US" dirty="0">
                      <a:ea typeface="ＭＳ Ｐゴシック" charset="-128"/>
                    </a:endParaRPr>
                  </a:p>
                </p:txBody>
              </p:sp>
              <p:sp>
                <p:nvSpPr>
                  <p:cNvPr id="138" name="AutoShape 1205"/>
                  <p:cNvSpPr>
                    <a:spLocks noChangeArrowheads="1"/>
                  </p:cNvSpPr>
                  <p:nvPr/>
                </p:nvSpPr>
                <p:spPr bwMode="auto">
                  <a:xfrm rot="1800000">
                    <a:off x="2752" y="3097"/>
                    <a:ext cx="499" cy="156"/>
                  </a:xfrm>
                  <a:prstGeom prst="roundRect">
                    <a:avLst>
                      <a:gd name="adj" fmla="val 50000"/>
                    </a:avLst>
                  </a:prstGeom>
                  <a:solidFill>
                    <a:srgbClr val="FFCC99"/>
                  </a:solidFill>
                  <a:ln w="28575" algn="ctr">
                    <a:noFill/>
                    <a:round/>
                    <a:headEnd/>
                    <a:tailEnd/>
                  </a:ln>
                  <a:effectLst/>
                </p:spPr>
                <p:txBody>
                  <a:bodyPr wrap="none" anchor="ctr"/>
                  <a:lstStyle/>
                  <a:p>
                    <a:pPr>
                      <a:defRPr/>
                    </a:pPr>
                    <a:endParaRPr lang="ja-JP" altLang="en-US" dirty="0">
                      <a:ea typeface="ＭＳ Ｐゴシック" charset="-128"/>
                    </a:endParaRPr>
                  </a:p>
                </p:txBody>
              </p:sp>
              <p:sp>
                <p:nvSpPr>
                  <p:cNvPr id="139" name="AutoShape 1206"/>
                  <p:cNvSpPr>
                    <a:spLocks noChangeArrowheads="1"/>
                  </p:cNvSpPr>
                  <p:nvPr/>
                </p:nvSpPr>
                <p:spPr bwMode="auto">
                  <a:xfrm rot="-5656074">
                    <a:off x="2909" y="2713"/>
                    <a:ext cx="726" cy="133"/>
                  </a:xfrm>
                  <a:prstGeom prst="roundRect">
                    <a:avLst>
                      <a:gd name="adj" fmla="val 50000"/>
                    </a:avLst>
                  </a:prstGeom>
                  <a:solidFill>
                    <a:srgbClr val="FFCC99"/>
                  </a:solidFill>
                  <a:ln w="28575" algn="ctr">
                    <a:noFill/>
                    <a:round/>
                    <a:headEnd/>
                    <a:tailEnd/>
                  </a:ln>
                  <a:effectLst/>
                </p:spPr>
                <p:txBody>
                  <a:bodyPr wrap="none" anchor="ctr"/>
                  <a:lstStyle/>
                  <a:p>
                    <a:pPr>
                      <a:defRPr/>
                    </a:pPr>
                    <a:endParaRPr lang="ja-JP" altLang="en-US" dirty="0">
                      <a:ea typeface="ＭＳ Ｐゴシック" charset="-128"/>
                    </a:endParaRPr>
                  </a:p>
                </p:txBody>
              </p:sp>
              <p:sp>
                <p:nvSpPr>
                  <p:cNvPr id="140" name="AutoShape 1207"/>
                  <p:cNvSpPr>
                    <a:spLocks noChangeArrowheads="1"/>
                  </p:cNvSpPr>
                  <p:nvPr/>
                </p:nvSpPr>
                <p:spPr bwMode="auto">
                  <a:xfrm rot="-4782733">
                    <a:off x="3119" y="2759"/>
                    <a:ext cx="635" cy="133"/>
                  </a:xfrm>
                  <a:prstGeom prst="roundRect">
                    <a:avLst>
                      <a:gd name="adj" fmla="val 50000"/>
                    </a:avLst>
                  </a:prstGeom>
                  <a:solidFill>
                    <a:srgbClr val="FFCC99"/>
                  </a:solidFill>
                  <a:ln w="28575" algn="ctr">
                    <a:noFill/>
                    <a:round/>
                    <a:headEnd/>
                    <a:tailEnd/>
                  </a:ln>
                  <a:effectLst/>
                </p:spPr>
                <p:txBody>
                  <a:bodyPr wrap="none" anchor="ctr"/>
                  <a:lstStyle/>
                  <a:p>
                    <a:pPr>
                      <a:defRPr/>
                    </a:pPr>
                    <a:endParaRPr lang="ja-JP" altLang="en-US" dirty="0">
                      <a:ea typeface="ＭＳ Ｐゴシック" charset="-128"/>
                    </a:endParaRPr>
                  </a:p>
                </p:txBody>
              </p:sp>
              <p:sp>
                <p:nvSpPr>
                  <p:cNvPr id="141" name="AutoShape 1208"/>
                  <p:cNvSpPr>
                    <a:spLocks noChangeArrowheads="1"/>
                  </p:cNvSpPr>
                  <p:nvPr/>
                </p:nvSpPr>
                <p:spPr bwMode="auto">
                  <a:xfrm rot="-4039365">
                    <a:off x="3340" y="2845"/>
                    <a:ext cx="499" cy="133"/>
                  </a:xfrm>
                  <a:prstGeom prst="roundRect">
                    <a:avLst>
                      <a:gd name="adj" fmla="val 50000"/>
                    </a:avLst>
                  </a:prstGeom>
                  <a:solidFill>
                    <a:srgbClr val="FFCC99"/>
                  </a:solidFill>
                  <a:ln w="28575" algn="ctr">
                    <a:noFill/>
                    <a:round/>
                    <a:headEnd/>
                    <a:tailEnd/>
                  </a:ln>
                  <a:effectLst/>
                </p:spPr>
                <p:txBody>
                  <a:bodyPr wrap="none" anchor="ctr"/>
                  <a:lstStyle/>
                  <a:p>
                    <a:pPr>
                      <a:defRPr/>
                    </a:pPr>
                    <a:endParaRPr lang="ja-JP" altLang="en-US" dirty="0">
                      <a:ea typeface="ＭＳ Ｐゴシック" charset="-128"/>
                    </a:endParaRPr>
                  </a:p>
                </p:txBody>
              </p:sp>
              <p:sp>
                <p:nvSpPr>
                  <p:cNvPr id="142" name="AutoShape 1209"/>
                  <p:cNvSpPr>
                    <a:spLocks noChangeArrowheads="1"/>
                  </p:cNvSpPr>
                  <p:nvPr/>
                </p:nvSpPr>
                <p:spPr bwMode="auto">
                  <a:xfrm>
                    <a:off x="3061" y="2840"/>
                    <a:ext cx="552" cy="665"/>
                  </a:xfrm>
                  <a:prstGeom prst="roundRect">
                    <a:avLst>
                      <a:gd name="adj" fmla="val 50000"/>
                    </a:avLst>
                  </a:prstGeom>
                  <a:solidFill>
                    <a:srgbClr val="FFCC99"/>
                  </a:solidFill>
                  <a:ln w="28575" algn="ctr">
                    <a:noFill/>
                    <a:round/>
                    <a:headEnd/>
                    <a:tailEnd/>
                  </a:ln>
                  <a:effectLst/>
                </p:spPr>
                <p:txBody>
                  <a:bodyPr wrap="none" anchor="ctr"/>
                  <a:lstStyle/>
                  <a:p>
                    <a:pPr>
                      <a:defRPr/>
                    </a:pPr>
                    <a:endParaRPr lang="ja-JP" altLang="en-US" dirty="0">
                      <a:ea typeface="ＭＳ Ｐゴシック" charset="-128"/>
                    </a:endParaRPr>
                  </a:p>
                </p:txBody>
              </p:sp>
            </p:grpSp>
          </p:grpSp>
          <p:sp>
            <p:nvSpPr>
              <p:cNvPr id="134" name="正方形/長方形 133"/>
              <p:cNvSpPr/>
              <p:nvPr/>
            </p:nvSpPr>
            <p:spPr>
              <a:xfrm>
                <a:off x="7650570" y="18361953"/>
                <a:ext cx="3780504" cy="33304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grpSp>
        <p:sp>
          <p:nvSpPr>
            <p:cNvPr id="129" name="円/楕円 128"/>
            <p:cNvSpPr/>
            <p:nvPr/>
          </p:nvSpPr>
          <p:spPr>
            <a:xfrm rot="19093294">
              <a:off x="11103741" y="28127999"/>
              <a:ext cx="449964" cy="87316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30" name="AutoShape 1206"/>
            <p:cNvSpPr>
              <a:spLocks noChangeArrowheads="1"/>
            </p:cNvSpPr>
            <p:nvPr/>
          </p:nvSpPr>
          <p:spPr bwMode="auto">
            <a:xfrm rot="12509977">
              <a:off x="10434553" y="28326324"/>
              <a:ext cx="724159" cy="140179"/>
            </a:xfrm>
            <a:prstGeom prst="roundRect">
              <a:avLst>
                <a:gd name="adj" fmla="val 50000"/>
              </a:avLst>
            </a:prstGeom>
            <a:solidFill>
              <a:srgbClr val="00B050"/>
            </a:solidFill>
            <a:ln w="28575" algn="ctr">
              <a:noFill/>
              <a:round/>
              <a:headEnd/>
              <a:tailEnd/>
            </a:ln>
            <a:effectLst/>
            <a:scene3d>
              <a:camera prst="orthographicFront">
                <a:rot lat="0" lon="0" rev="0"/>
              </a:camera>
              <a:lightRig rig="threePt" dir="t"/>
            </a:scene3d>
          </p:spPr>
          <p:txBody>
            <a:bodyPr wrap="none" anchor="ctr"/>
            <a:lstStyle/>
            <a:p>
              <a:pPr>
                <a:defRPr/>
              </a:pPr>
              <a:endParaRPr lang="ja-JP" altLang="en-US" dirty="0">
                <a:ea typeface="ＭＳ Ｐゴシック" charset="-128"/>
              </a:endParaRPr>
            </a:p>
          </p:txBody>
        </p:sp>
        <p:sp>
          <p:nvSpPr>
            <p:cNvPr id="131" name="AutoShape 1206"/>
            <p:cNvSpPr>
              <a:spLocks noChangeArrowheads="1"/>
            </p:cNvSpPr>
            <p:nvPr/>
          </p:nvSpPr>
          <p:spPr bwMode="auto">
            <a:xfrm rot="15318955">
              <a:off x="10489677" y="27820689"/>
              <a:ext cx="1082671" cy="146958"/>
            </a:xfrm>
            <a:prstGeom prst="roundRect">
              <a:avLst>
                <a:gd name="adj" fmla="val 50000"/>
              </a:avLst>
            </a:prstGeom>
            <a:solidFill>
              <a:srgbClr val="00B050"/>
            </a:solidFill>
            <a:ln w="28575" algn="ctr">
              <a:noFill/>
              <a:round/>
              <a:headEnd/>
              <a:tailEnd/>
            </a:ln>
            <a:effectLst/>
            <a:scene3d>
              <a:camera prst="orthographicFront">
                <a:rot lat="0" lon="0" rev="0"/>
              </a:camera>
              <a:lightRig rig="threePt" dir="t"/>
            </a:scene3d>
          </p:spPr>
          <p:txBody>
            <a:bodyPr wrap="none" anchor="ctr"/>
            <a:lstStyle/>
            <a:p>
              <a:pPr>
                <a:defRPr/>
              </a:pPr>
              <a:endParaRPr lang="ja-JP" altLang="en-US" dirty="0">
                <a:ea typeface="ＭＳ Ｐゴシック" charset="-128"/>
              </a:endParaRPr>
            </a:p>
          </p:txBody>
        </p:sp>
      </p:grpSp>
      <p:sp>
        <p:nvSpPr>
          <p:cNvPr id="23564" name="テキスト ボックス 140"/>
          <p:cNvSpPr txBox="1">
            <a:spLocks noChangeArrowheads="1"/>
          </p:cNvSpPr>
          <p:nvPr/>
        </p:nvSpPr>
        <p:spPr bwMode="auto">
          <a:xfrm>
            <a:off x="107950" y="908050"/>
            <a:ext cx="1944688" cy="646113"/>
          </a:xfrm>
          <a:prstGeom prst="rect">
            <a:avLst/>
          </a:prstGeom>
          <a:noFill/>
          <a:ln w="19050">
            <a:solidFill>
              <a:srgbClr val="00B0F0"/>
            </a:solidFill>
            <a:miter lim="800000"/>
            <a:headEnd/>
            <a:tailEnd/>
          </a:ln>
        </p:spPr>
        <p:txBody>
          <a:bodyPr>
            <a:spAutoFit/>
          </a:bodyPr>
          <a:lstStyle/>
          <a:p>
            <a:r>
              <a:rPr lang="ja-JP" altLang="en-US"/>
              <a:t>隠蔽している手領域からスタート</a:t>
            </a:r>
          </a:p>
        </p:txBody>
      </p:sp>
      <p:pic>
        <p:nvPicPr>
          <p:cNvPr id="23566" name="Picture 8"/>
          <p:cNvPicPr>
            <a:picLocks noChangeAspect="1" noChangeArrowheads="1"/>
          </p:cNvPicPr>
          <p:nvPr/>
        </p:nvPicPr>
        <p:blipFill>
          <a:blip r:embed="rId3" cstate="print"/>
          <a:srcRect/>
          <a:stretch>
            <a:fillRect/>
          </a:stretch>
        </p:blipFill>
        <p:spPr bwMode="auto">
          <a:xfrm>
            <a:off x="7092950" y="2349500"/>
            <a:ext cx="1133475" cy="1504950"/>
          </a:xfrm>
          <a:prstGeom prst="rect">
            <a:avLst/>
          </a:prstGeom>
          <a:noFill/>
          <a:ln w="9525">
            <a:noFill/>
            <a:miter lim="800000"/>
            <a:headEnd/>
            <a:tailEnd/>
          </a:ln>
        </p:spPr>
      </p:pic>
      <p:sp>
        <p:nvSpPr>
          <p:cNvPr id="152" name="下矢印 151"/>
          <p:cNvSpPr/>
          <p:nvPr/>
        </p:nvSpPr>
        <p:spPr>
          <a:xfrm rot="16200000">
            <a:off x="3204642" y="5444430"/>
            <a:ext cx="503238" cy="50482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23570" name="Picture 39"/>
          <p:cNvPicPr>
            <a:picLocks noChangeAspect="1" noChangeArrowheads="1"/>
          </p:cNvPicPr>
          <p:nvPr/>
        </p:nvPicPr>
        <p:blipFill>
          <a:blip r:embed="rId4" cstate="print"/>
          <a:srcRect/>
          <a:stretch>
            <a:fillRect/>
          </a:stretch>
        </p:blipFill>
        <p:spPr bwMode="auto">
          <a:xfrm>
            <a:off x="5508104" y="5013176"/>
            <a:ext cx="1152128" cy="1488799"/>
          </a:xfrm>
          <a:prstGeom prst="rect">
            <a:avLst/>
          </a:prstGeom>
          <a:noFill/>
          <a:ln w="9525">
            <a:noFill/>
            <a:miter lim="800000"/>
            <a:headEnd/>
            <a:tailEnd/>
          </a:ln>
        </p:spPr>
      </p:pic>
      <p:sp>
        <p:nvSpPr>
          <p:cNvPr id="62" name="テキスト ボックス 140"/>
          <p:cNvSpPr txBox="1">
            <a:spLocks noChangeArrowheads="1"/>
          </p:cNvSpPr>
          <p:nvPr/>
        </p:nvSpPr>
        <p:spPr bwMode="auto">
          <a:xfrm>
            <a:off x="107950" y="4005263"/>
            <a:ext cx="2124075" cy="646331"/>
          </a:xfrm>
          <a:prstGeom prst="rect">
            <a:avLst/>
          </a:prstGeom>
          <a:noFill/>
          <a:ln w="19050">
            <a:solidFill>
              <a:srgbClr val="00B0F0"/>
            </a:solidFill>
            <a:miter lim="800000"/>
            <a:headEnd/>
            <a:tailEnd/>
          </a:ln>
        </p:spPr>
        <p:txBody>
          <a:bodyPr>
            <a:spAutoFit/>
          </a:bodyPr>
          <a:lstStyle/>
          <a:p>
            <a:r>
              <a:rPr lang="ja-JP" altLang="en-US" dirty="0" smtClean="0"/>
              <a:t>顔と重なっていない領域からスタート</a:t>
            </a:r>
            <a:endParaRPr lang="ja-JP" altLang="en-US" dirty="0"/>
          </a:p>
        </p:txBody>
      </p:sp>
      <p:pic>
        <p:nvPicPr>
          <p:cNvPr id="39938" name="Picture 2"/>
          <p:cNvPicPr>
            <a:picLocks noChangeAspect="1" noChangeArrowheads="1"/>
          </p:cNvPicPr>
          <p:nvPr/>
        </p:nvPicPr>
        <p:blipFill>
          <a:blip r:embed="rId5" cstate="print"/>
          <a:srcRect/>
          <a:stretch>
            <a:fillRect/>
          </a:stretch>
        </p:blipFill>
        <p:spPr bwMode="auto">
          <a:xfrm>
            <a:off x="2123728" y="5013176"/>
            <a:ext cx="981075" cy="1400175"/>
          </a:xfrm>
          <a:prstGeom prst="rect">
            <a:avLst/>
          </a:prstGeom>
          <a:noFill/>
          <a:ln w="9525">
            <a:noFill/>
            <a:miter lim="800000"/>
            <a:headEnd/>
            <a:tailEnd/>
          </a:ln>
        </p:spPr>
      </p:pic>
      <p:pic>
        <p:nvPicPr>
          <p:cNvPr id="39939" name="Picture 3"/>
          <p:cNvPicPr>
            <a:picLocks noChangeAspect="1" noChangeArrowheads="1"/>
          </p:cNvPicPr>
          <p:nvPr/>
        </p:nvPicPr>
        <p:blipFill>
          <a:blip r:embed="rId6" cstate="print"/>
          <a:srcRect/>
          <a:stretch>
            <a:fillRect/>
          </a:stretch>
        </p:blipFill>
        <p:spPr bwMode="auto">
          <a:xfrm>
            <a:off x="3779912" y="5013176"/>
            <a:ext cx="981075" cy="1466850"/>
          </a:xfrm>
          <a:prstGeom prst="rect">
            <a:avLst/>
          </a:prstGeom>
          <a:noFill/>
          <a:ln w="9525">
            <a:noFill/>
            <a:miter lim="800000"/>
            <a:headEnd/>
            <a:tailEnd/>
          </a:ln>
        </p:spPr>
      </p:pic>
      <p:sp>
        <p:nvSpPr>
          <p:cNvPr id="65" name="下矢印 64"/>
          <p:cNvSpPr/>
          <p:nvPr/>
        </p:nvSpPr>
        <p:spPr>
          <a:xfrm rot="16200000">
            <a:off x="4932064" y="5444430"/>
            <a:ext cx="503238" cy="50482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0"/>
          <p:cNvPicPr>
            <a:picLocks noChangeAspect="1" noChangeArrowheads="1"/>
          </p:cNvPicPr>
          <p:nvPr/>
        </p:nvPicPr>
        <p:blipFill>
          <a:blip r:embed="rId2" cstate="print"/>
          <a:srcRect/>
          <a:stretch>
            <a:fillRect/>
          </a:stretch>
        </p:blipFill>
        <p:spPr bwMode="auto">
          <a:xfrm>
            <a:off x="3851275" y="5084763"/>
            <a:ext cx="1584325" cy="1584325"/>
          </a:xfrm>
          <a:prstGeom prst="rect">
            <a:avLst/>
          </a:prstGeom>
          <a:noFill/>
          <a:ln w="9525">
            <a:noFill/>
            <a:miter lim="800000"/>
            <a:headEnd/>
            <a:tailEnd/>
          </a:ln>
        </p:spPr>
      </p:pic>
      <p:sp>
        <p:nvSpPr>
          <p:cNvPr id="24579" name="タイトル 1"/>
          <p:cNvSpPr>
            <a:spLocks noGrp="1"/>
          </p:cNvSpPr>
          <p:nvPr>
            <p:ph type="title"/>
          </p:nvPr>
        </p:nvSpPr>
        <p:spPr/>
        <p:txBody>
          <a:bodyPr/>
          <a:lstStyle/>
          <a:p>
            <a:pPr eaLnBrk="1" hangingPunct="1"/>
            <a:r>
              <a:rPr lang="ja-JP" altLang="en-US" smtClean="0">
                <a:solidFill>
                  <a:schemeClr val="bg1"/>
                </a:solidFill>
              </a:rPr>
              <a:t>隠蔽中の手領域抽出</a:t>
            </a:r>
          </a:p>
        </p:txBody>
      </p:sp>
      <p:cxnSp>
        <p:nvCxnSpPr>
          <p:cNvPr id="71" name="直線コネクタ 70"/>
          <p:cNvCxnSpPr/>
          <p:nvPr/>
        </p:nvCxnSpPr>
        <p:spPr>
          <a:xfrm>
            <a:off x="250825" y="3933825"/>
            <a:ext cx="8713788" cy="0"/>
          </a:xfrm>
          <a:prstGeom prst="line">
            <a:avLst/>
          </a:prstGeom>
          <a:ln>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24581" name="Picture 36"/>
          <p:cNvPicPr>
            <a:picLocks noChangeAspect="1" noChangeArrowheads="1"/>
          </p:cNvPicPr>
          <p:nvPr/>
        </p:nvPicPr>
        <p:blipFill>
          <a:blip r:embed="rId3" cstate="print"/>
          <a:srcRect/>
          <a:stretch>
            <a:fillRect/>
          </a:stretch>
        </p:blipFill>
        <p:spPr bwMode="auto">
          <a:xfrm>
            <a:off x="7092950" y="836613"/>
            <a:ext cx="1143000" cy="1504950"/>
          </a:xfrm>
          <a:prstGeom prst="rect">
            <a:avLst/>
          </a:prstGeom>
          <a:noFill/>
          <a:ln w="9525">
            <a:noFill/>
            <a:miter lim="800000"/>
            <a:headEnd/>
            <a:tailEnd/>
          </a:ln>
        </p:spPr>
      </p:pic>
      <p:sp>
        <p:nvSpPr>
          <p:cNvPr id="24583" name="テキスト ボックス 138"/>
          <p:cNvSpPr txBox="1">
            <a:spLocks noChangeArrowheads="1"/>
          </p:cNvSpPr>
          <p:nvPr/>
        </p:nvSpPr>
        <p:spPr bwMode="auto">
          <a:xfrm>
            <a:off x="2268538" y="4005263"/>
            <a:ext cx="4319587" cy="646112"/>
          </a:xfrm>
          <a:prstGeom prst="rect">
            <a:avLst/>
          </a:prstGeom>
          <a:noFill/>
          <a:ln w="9525">
            <a:solidFill>
              <a:schemeClr val="tx1"/>
            </a:solidFill>
            <a:miter lim="800000"/>
            <a:headEnd/>
            <a:tailEnd/>
          </a:ln>
        </p:spPr>
        <p:txBody>
          <a:bodyPr>
            <a:spAutoFit/>
          </a:bodyPr>
          <a:lstStyle/>
          <a:p>
            <a:r>
              <a:rPr lang="ja-JP" altLang="en-US" dirty="0"/>
              <a:t>手候補領域に隣接する距離値が類似の画素をマージ、手領域を抽出</a:t>
            </a:r>
          </a:p>
        </p:txBody>
      </p:sp>
      <p:grpSp>
        <p:nvGrpSpPr>
          <p:cNvPr id="24584" name="グループ化 69"/>
          <p:cNvGrpSpPr>
            <a:grpSpLocks/>
          </p:cNvGrpSpPr>
          <p:nvPr/>
        </p:nvGrpSpPr>
        <p:grpSpPr bwMode="auto">
          <a:xfrm>
            <a:off x="107950" y="1817688"/>
            <a:ext cx="1493838" cy="1106487"/>
            <a:chOff x="9990882" y="25832949"/>
            <a:chExt cx="3780504" cy="3330444"/>
          </a:xfrm>
        </p:grpSpPr>
        <p:grpSp>
          <p:nvGrpSpPr>
            <p:cNvPr id="24604" name="グループ化 296"/>
            <p:cNvGrpSpPr>
              <a:grpSpLocks/>
            </p:cNvGrpSpPr>
            <p:nvPr/>
          </p:nvGrpSpPr>
          <p:grpSpPr bwMode="auto">
            <a:xfrm>
              <a:off x="9990882" y="25832949"/>
              <a:ext cx="3780504" cy="3330444"/>
              <a:chOff x="7650570" y="18361953"/>
              <a:chExt cx="3780504" cy="3330444"/>
            </a:xfrm>
          </p:grpSpPr>
          <p:sp>
            <p:nvSpPr>
              <p:cNvPr id="110" name="スマイル 109"/>
              <p:cNvSpPr/>
              <p:nvPr/>
            </p:nvSpPr>
            <p:spPr bwMode="auto">
              <a:xfrm>
                <a:off x="8820726" y="18541977"/>
                <a:ext cx="1980264" cy="2610348"/>
              </a:xfrm>
              <a:prstGeom prst="smileyFace">
                <a:avLst>
                  <a:gd name="adj" fmla="val 4653"/>
                </a:avLst>
              </a:prstGeom>
              <a:solidFill>
                <a:srgbClr val="EED7A8"/>
              </a:solidFill>
              <a:ln w="9525" cap="flat" cmpd="sng" algn="ctr">
                <a:solidFill>
                  <a:schemeClr val="tx1"/>
                </a:solidFill>
                <a:prstDash val="solid"/>
                <a:round/>
                <a:headEnd type="none" w="med" len="med"/>
                <a:tailEnd type="none" w="med" len="med"/>
              </a:ln>
              <a:effectLst/>
              <a:scene3d>
                <a:camera prst="orthographicFront">
                  <a:rot lat="0" lon="0" rev="0"/>
                </a:camera>
                <a:lightRig rig="threePt" dir="t"/>
              </a:scene3d>
            </p:spPr>
            <p:txBody>
              <a:bodyPr/>
              <a:lstStyle/>
              <a:p>
                <a:pPr defTabSz="4176713">
                  <a:defRPr/>
                </a:pPr>
                <a:endParaRPr lang="ja-JP" altLang="en-US" sz="4400" dirty="0">
                  <a:ea typeface="ＭＳ ゴシック" pitchFamily="49" charset="-128"/>
                </a:endParaRPr>
              </a:p>
            </p:txBody>
          </p:sp>
          <p:grpSp>
            <p:nvGrpSpPr>
              <p:cNvPr id="4" name="Group 1195"/>
              <p:cNvGrpSpPr>
                <a:grpSpLocks/>
              </p:cNvGrpSpPr>
              <p:nvPr/>
            </p:nvGrpSpPr>
            <p:grpSpPr bwMode="auto">
              <a:xfrm>
                <a:off x="8010618" y="19622121"/>
                <a:ext cx="1710228" cy="1890252"/>
                <a:chOff x="2789" y="2296"/>
                <a:chExt cx="904" cy="1088"/>
              </a:xfrm>
              <a:scene3d>
                <a:camera prst="orthographicFront">
                  <a:rot lat="0" lon="0" rev="0"/>
                </a:camera>
                <a:lightRig rig="threePt" dir="t"/>
              </a:scene3d>
            </p:grpSpPr>
            <p:grpSp>
              <p:nvGrpSpPr>
                <p:cNvPr id="5" name="Group 1196"/>
                <p:cNvGrpSpPr>
                  <a:grpSpLocks/>
                </p:cNvGrpSpPr>
                <p:nvPr/>
              </p:nvGrpSpPr>
              <p:grpSpPr bwMode="auto">
                <a:xfrm>
                  <a:off x="2789" y="2296"/>
                  <a:ext cx="904" cy="1088"/>
                  <a:chOff x="2752" y="2417"/>
                  <a:chExt cx="904" cy="1088"/>
                </a:xfrm>
              </p:grpSpPr>
              <p:sp>
                <p:nvSpPr>
                  <p:cNvPr id="121" name="AutoShape 1197"/>
                  <p:cNvSpPr>
                    <a:spLocks noChangeArrowheads="1"/>
                  </p:cNvSpPr>
                  <p:nvPr/>
                </p:nvSpPr>
                <p:spPr bwMode="auto">
                  <a:xfrm rot="15530403">
                    <a:off x="2707" y="2859"/>
                    <a:ext cx="799" cy="133"/>
                  </a:xfrm>
                  <a:prstGeom prst="roundRect">
                    <a:avLst>
                      <a:gd name="adj" fmla="val 50000"/>
                    </a:avLst>
                  </a:prstGeom>
                  <a:solidFill>
                    <a:srgbClr val="808080"/>
                  </a:solidFill>
                  <a:ln w="28575" algn="ctr">
                    <a:solidFill>
                      <a:srgbClr val="808080"/>
                    </a:solidFill>
                    <a:round/>
                    <a:headEnd/>
                    <a:tailEnd/>
                  </a:ln>
                  <a:effectLst/>
                </p:spPr>
                <p:txBody>
                  <a:bodyPr wrap="none" anchor="ctr"/>
                  <a:lstStyle/>
                  <a:p>
                    <a:pPr>
                      <a:defRPr/>
                    </a:pPr>
                    <a:endParaRPr lang="ja-JP" altLang="en-US" dirty="0">
                      <a:ea typeface="ＭＳ Ｐゴシック" charset="-128"/>
                    </a:endParaRPr>
                  </a:p>
                </p:txBody>
              </p:sp>
              <p:sp>
                <p:nvSpPr>
                  <p:cNvPr id="122" name="AutoShape 1198"/>
                  <p:cNvSpPr>
                    <a:spLocks noChangeArrowheads="1"/>
                  </p:cNvSpPr>
                  <p:nvPr/>
                </p:nvSpPr>
                <p:spPr bwMode="auto">
                  <a:xfrm rot="1800000">
                    <a:off x="2752" y="3097"/>
                    <a:ext cx="499" cy="156"/>
                  </a:xfrm>
                  <a:prstGeom prst="roundRect">
                    <a:avLst>
                      <a:gd name="adj" fmla="val 50000"/>
                    </a:avLst>
                  </a:prstGeom>
                  <a:solidFill>
                    <a:srgbClr val="808080"/>
                  </a:solidFill>
                  <a:ln w="28575" algn="ctr">
                    <a:solidFill>
                      <a:srgbClr val="808080"/>
                    </a:solidFill>
                    <a:round/>
                    <a:headEnd/>
                    <a:tailEnd/>
                  </a:ln>
                  <a:effectLst/>
                </p:spPr>
                <p:txBody>
                  <a:bodyPr wrap="none" anchor="ctr"/>
                  <a:lstStyle/>
                  <a:p>
                    <a:pPr>
                      <a:defRPr/>
                    </a:pPr>
                    <a:endParaRPr lang="ja-JP" altLang="en-US" dirty="0">
                      <a:ea typeface="ＭＳ Ｐゴシック" charset="-128"/>
                    </a:endParaRPr>
                  </a:p>
                </p:txBody>
              </p:sp>
              <p:sp>
                <p:nvSpPr>
                  <p:cNvPr id="123" name="AutoShape 1199"/>
                  <p:cNvSpPr>
                    <a:spLocks noChangeArrowheads="1"/>
                  </p:cNvSpPr>
                  <p:nvPr/>
                </p:nvSpPr>
                <p:spPr bwMode="auto">
                  <a:xfrm rot="-5656074">
                    <a:off x="2909" y="2713"/>
                    <a:ext cx="726" cy="133"/>
                  </a:xfrm>
                  <a:prstGeom prst="roundRect">
                    <a:avLst>
                      <a:gd name="adj" fmla="val 50000"/>
                    </a:avLst>
                  </a:prstGeom>
                  <a:solidFill>
                    <a:srgbClr val="808080"/>
                  </a:solidFill>
                  <a:ln w="28575" algn="ctr">
                    <a:solidFill>
                      <a:srgbClr val="808080"/>
                    </a:solidFill>
                    <a:round/>
                    <a:headEnd/>
                    <a:tailEnd/>
                  </a:ln>
                  <a:effectLst/>
                </p:spPr>
                <p:txBody>
                  <a:bodyPr wrap="none" anchor="ctr"/>
                  <a:lstStyle/>
                  <a:p>
                    <a:pPr>
                      <a:defRPr/>
                    </a:pPr>
                    <a:endParaRPr lang="ja-JP" altLang="en-US" dirty="0">
                      <a:ea typeface="ＭＳ Ｐゴシック" charset="-128"/>
                    </a:endParaRPr>
                  </a:p>
                </p:txBody>
              </p:sp>
              <p:sp>
                <p:nvSpPr>
                  <p:cNvPr id="124" name="AutoShape 1200"/>
                  <p:cNvSpPr>
                    <a:spLocks noChangeArrowheads="1"/>
                  </p:cNvSpPr>
                  <p:nvPr/>
                </p:nvSpPr>
                <p:spPr bwMode="auto">
                  <a:xfrm rot="-4782733">
                    <a:off x="3119" y="2759"/>
                    <a:ext cx="635" cy="133"/>
                  </a:xfrm>
                  <a:prstGeom prst="roundRect">
                    <a:avLst>
                      <a:gd name="adj" fmla="val 50000"/>
                    </a:avLst>
                  </a:prstGeom>
                  <a:solidFill>
                    <a:srgbClr val="808080"/>
                  </a:solidFill>
                  <a:ln w="28575" algn="ctr">
                    <a:solidFill>
                      <a:srgbClr val="808080"/>
                    </a:solidFill>
                    <a:round/>
                    <a:headEnd/>
                    <a:tailEnd/>
                  </a:ln>
                  <a:effectLst/>
                </p:spPr>
                <p:txBody>
                  <a:bodyPr wrap="none" anchor="ctr"/>
                  <a:lstStyle/>
                  <a:p>
                    <a:pPr>
                      <a:defRPr/>
                    </a:pPr>
                    <a:endParaRPr lang="ja-JP" altLang="en-US" dirty="0">
                      <a:ea typeface="ＭＳ Ｐゴシック" charset="-128"/>
                    </a:endParaRPr>
                  </a:p>
                </p:txBody>
              </p:sp>
              <p:sp>
                <p:nvSpPr>
                  <p:cNvPr id="125" name="AutoShape 1201"/>
                  <p:cNvSpPr>
                    <a:spLocks noChangeArrowheads="1"/>
                  </p:cNvSpPr>
                  <p:nvPr/>
                </p:nvSpPr>
                <p:spPr bwMode="auto">
                  <a:xfrm rot="-4039365">
                    <a:off x="3340" y="2845"/>
                    <a:ext cx="499" cy="133"/>
                  </a:xfrm>
                  <a:prstGeom prst="roundRect">
                    <a:avLst>
                      <a:gd name="adj" fmla="val 50000"/>
                    </a:avLst>
                  </a:prstGeom>
                  <a:solidFill>
                    <a:srgbClr val="808080"/>
                  </a:solidFill>
                  <a:ln w="28575" algn="ctr">
                    <a:solidFill>
                      <a:srgbClr val="808080"/>
                    </a:solidFill>
                    <a:round/>
                    <a:headEnd/>
                    <a:tailEnd/>
                  </a:ln>
                  <a:effectLst/>
                </p:spPr>
                <p:txBody>
                  <a:bodyPr wrap="none" anchor="ctr"/>
                  <a:lstStyle/>
                  <a:p>
                    <a:pPr>
                      <a:defRPr/>
                    </a:pPr>
                    <a:endParaRPr lang="ja-JP" altLang="en-US" dirty="0">
                      <a:ea typeface="ＭＳ Ｐゴシック" charset="-128"/>
                    </a:endParaRPr>
                  </a:p>
                </p:txBody>
              </p:sp>
              <p:sp>
                <p:nvSpPr>
                  <p:cNvPr id="126" name="AutoShape 1202"/>
                  <p:cNvSpPr>
                    <a:spLocks noChangeArrowheads="1"/>
                  </p:cNvSpPr>
                  <p:nvPr/>
                </p:nvSpPr>
                <p:spPr bwMode="auto">
                  <a:xfrm>
                    <a:off x="3061" y="2840"/>
                    <a:ext cx="552" cy="665"/>
                  </a:xfrm>
                  <a:prstGeom prst="roundRect">
                    <a:avLst>
                      <a:gd name="adj" fmla="val 50000"/>
                    </a:avLst>
                  </a:prstGeom>
                  <a:solidFill>
                    <a:srgbClr val="808080"/>
                  </a:solidFill>
                  <a:ln w="28575" algn="ctr">
                    <a:solidFill>
                      <a:srgbClr val="808080"/>
                    </a:solidFill>
                    <a:round/>
                    <a:headEnd/>
                    <a:tailEnd/>
                  </a:ln>
                  <a:effectLst/>
                </p:spPr>
                <p:txBody>
                  <a:bodyPr wrap="none" anchor="ctr"/>
                  <a:lstStyle/>
                  <a:p>
                    <a:pPr>
                      <a:defRPr/>
                    </a:pPr>
                    <a:endParaRPr lang="ja-JP" altLang="en-US" dirty="0">
                      <a:ea typeface="ＭＳ Ｐゴシック" charset="-128"/>
                    </a:endParaRPr>
                  </a:p>
                </p:txBody>
              </p:sp>
            </p:grpSp>
            <p:grpSp>
              <p:nvGrpSpPr>
                <p:cNvPr id="6" name="Group 1203"/>
                <p:cNvGrpSpPr>
                  <a:grpSpLocks/>
                </p:cNvGrpSpPr>
                <p:nvPr/>
              </p:nvGrpSpPr>
              <p:grpSpPr bwMode="auto">
                <a:xfrm>
                  <a:off x="2789" y="2296"/>
                  <a:ext cx="904" cy="1088"/>
                  <a:chOff x="2752" y="2417"/>
                  <a:chExt cx="904" cy="1088"/>
                </a:xfrm>
              </p:grpSpPr>
              <p:sp>
                <p:nvSpPr>
                  <p:cNvPr id="115" name="AutoShape 1204"/>
                  <p:cNvSpPr>
                    <a:spLocks noChangeArrowheads="1"/>
                  </p:cNvSpPr>
                  <p:nvPr/>
                </p:nvSpPr>
                <p:spPr bwMode="auto">
                  <a:xfrm rot="15530403">
                    <a:off x="2707" y="2859"/>
                    <a:ext cx="799" cy="133"/>
                  </a:xfrm>
                  <a:prstGeom prst="roundRect">
                    <a:avLst>
                      <a:gd name="adj" fmla="val 50000"/>
                    </a:avLst>
                  </a:prstGeom>
                  <a:solidFill>
                    <a:srgbClr val="FFCC99"/>
                  </a:solidFill>
                  <a:ln w="28575" algn="ctr">
                    <a:noFill/>
                    <a:round/>
                    <a:headEnd/>
                    <a:tailEnd/>
                  </a:ln>
                  <a:effectLst/>
                </p:spPr>
                <p:txBody>
                  <a:bodyPr wrap="none" anchor="ctr"/>
                  <a:lstStyle/>
                  <a:p>
                    <a:pPr>
                      <a:defRPr/>
                    </a:pPr>
                    <a:endParaRPr lang="ja-JP" altLang="en-US" dirty="0">
                      <a:ea typeface="ＭＳ Ｐゴシック" charset="-128"/>
                    </a:endParaRPr>
                  </a:p>
                </p:txBody>
              </p:sp>
              <p:sp>
                <p:nvSpPr>
                  <p:cNvPr id="116" name="AutoShape 1205"/>
                  <p:cNvSpPr>
                    <a:spLocks noChangeArrowheads="1"/>
                  </p:cNvSpPr>
                  <p:nvPr/>
                </p:nvSpPr>
                <p:spPr bwMode="auto">
                  <a:xfrm rot="1800000">
                    <a:off x="2752" y="3097"/>
                    <a:ext cx="499" cy="156"/>
                  </a:xfrm>
                  <a:prstGeom prst="roundRect">
                    <a:avLst>
                      <a:gd name="adj" fmla="val 50000"/>
                    </a:avLst>
                  </a:prstGeom>
                  <a:solidFill>
                    <a:srgbClr val="FFCC99"/>
                  </a:solidFill>
                  <a:ln w="28575" algn="ctr">
                    <a:noFill/>
                    <a:round/>
                    <a:headEnd/>
                    <a:tailEnd/>
                  </a:ln>
                  <a:effectLst/>
                </p:spPr>
                <p:txBody>
                  <a:bodyPr wrap="none" anchor="ctr"/>
                  <a:lstStyle/>
                  <a:p>
                    <a:pPr>
                      <a:defRPr/>
                    </a:pPr>
                    <a:endParaRPr lang="ja-JP" altLang="en-US" dirty="0">
                      <a:ea typeface="ＭＳ Ｐゴシック" charset="-128"/>
                    </a:endParaRPr>
                  </a:p>
                </p:txBody>
              </p:sp>
              <p:sp>
                <p:nvSpPr>
                  <p:cNvPr id="117" name="AutoShape 1206"/>
                  <p:cNvSpPr>
                    <a:spLocks noChangeArrowheads="1"/>
                  </p:cNvSpPr>
                  <p:nvPr/>
                </p:nvSpPr>
                <p:spPr bwMode="auto">
                  <a:xfrm rot="-5656074">
                    <a:off x="2909" y="2713"/>
                    <a:ext cx="726" cy="133"/>
                  </a:xfrm>
                  <a:prstGeom prst="roundRect">
                    <a:avLst>
                      <a:gd name="adj" fmla="val 50000"/>
                    </a:avLst>
                  </a:prstGeom>
                  <a:solidFill>
                    <a:srgbClr val="FFCC99"/>
                  </a:solidFill>
                  <a:ln w="28575" algn="ctr">
                    <a:noFill/>
                    <a:round/>
                    <a:headEnd/>
                    <a:tailEnd/>
                  </a:ln>
                  <a:effectLst/>
                </p:spPr>
                <p:txBody>
                  <a:bodyPr wrap="none" anchor="ctr"/>
                  <a:lstStyle/>
                  <a:p>
                    <a:pPr>
                      <a:defRPr/>
                    </a:pPr>
                    <a:endParaRPr lang="ja-JP" altLang="en-US" dirty="0">
                      <a:ea typeface="ＭＳ Ｐゴシック" charset="-128"/>
                    </a:endParaRPr>
                  </a:p>
                </p:txBody>
              </p:sp>
              <p:sp>
                <p:nvSpPr>
                  <p:cNvPr id="118" name="AutoShape 1207"/>
                  <p:cNvSpPr>
                    <a:spLocks noChangeArrowheads="1"/>
                  </p:cNvSpPr>
                  <p:nvPr/>
                </p:nvSpPr>
                <p:spPr bwMode="auto">
                  <a:xfrm rot="-4782733">
                    <a:off x="3119" y="2759"/>
                    <a:ext cx="635" cy="133"/>
                  </a:xfrm>
                  <a:prstGeom prst="roundRect">
                    <a:avLst>
                      <a:gd name="adj" fmla="val 50000"/>
                    </a:avLst>
                  </a:prstGeom>
                  <a:solidFill>
                    <a:srgbClr val="FFCC99"/>
                  </a:solidFill>
                  <a:ln w="28575" algn="ctr">
                    <a:noFill/>
                    <a:round/>
                    <a:headEnd/>
                    <a:tailEnd/>
                  </a:ln>
                  <a:effectLst/>
                </p:spPr>
                <p:txBody>
                  <a:bodyPr wrap="none" anchor="ctr"/>
                  <a:lstStyle/>
                  <a:p>
                    <a:pPr>
                      <a:defRPr/>
                    </a:pPr>
                    <a:endParaRPr lang="ja-JP" altLang="en-US" dirty="0">
                      <a:ea typeface="ＭＳ Ｐゴシック" charset="-128"/>
                    </a:endParaRPr>
                  </a:p>
                </p:txBody>
              </p:sp>
              <p:sp>
                <p:nvSpPr>
                  <p:cNvPr id="119" name="AutoShape 1208"/>
                  <p:cNvSpPr>
                    <a:spLocks noChangeArrowheads="1"/>
                  </p:cNvSpPr>
                  <p:nvPr/>
                </p:nvSpPr>
                <p:spPr bwMode="auto">
                  <a:xfrm rot="-4039365">
                    <a:off x="3340" y="2845"/>
                    <a:ext cx="499" cy="133"/>
                  </a:xfrm>
                  <a:prstGeom prst="roundRect">
                    <a:avLst>
                      <a:gd name="adj" fmla="val 50000"/>
                    </a:avLst>
                  </a:prstGeom>
                  <a:solidFill>
                    <a:srgbClr val="FFCC99"/>
                  </a:solidFill>
                  <a:ln w="28575" algn="ctr">
                    <a:noFill/>
                    <a:round/>
                    <a:headEnd/>
                    <a:tailEnd/>
                  </a:ln>
                  <a:effectLst/>
                </p:spPr>
                <p:txBody>
                  <a:bodyPr wrap="none" anchor="ctr"/>
                  <a:lstStyle/>
                  <a:p>
                    <a:pPr>
                      <a:defRPr/>
                    </a:pPr>
                    <a:endParaRPr lang="ja-JP" altLang="en-US" dirty="0">
                      <a:ea typeface="ＭＳ Ｐゴシック" charset="-128"/>
                    </a:endParaRPr>
                  </a:p>
                </p:txBody>
              </p:sp>
              <p:sp>
                <p:nvSpPr>
                  <p:cNvPr id="120" name="AutoShape 1209"/>
                  <p:cNvSpPr>
                    <a:spLocks noChangeArrowheads="1"/>
                  </p:cNvSpPr>
                  <p:nvPr/>
                </p:nvSpPr>
                <p:spPr bwMode="auto">
                  <a:xfrm>
                    <a:off x="3061" y="2840"/>
                    <a:ext cx="552" cy="665"/>
                  </a:xfrm>
                  <a:prstGeom prst="roundRect">
                    <a:avLst>
                      <a:gd name="adj" fmla="val 50000"/>
                    </a:avLst>
                  </a:prstGeom>
                  <a:solidFill>
                    <a:srgbClr val="FFCC99"/>
                  </a:solidFill>
                  <a:ln w="28575" algn="ctr">
                    <a:noFill/>
                    <a:round/>
                    <a:headEnd/>
                    <a:tailEnd/>
                  </a:ln>
                  <a:effectLst/>
                </p:spPr>
                <p:txBody>
                  <a:bodyPr wrap="none" anchor="ctr"/>
                  <a:lstStyle/>
                  <a:p>
                    <a:pPr>
                      <a:defRPr/>
                    </a:pPr>
                    <a:endParaRPr lang="ja-JP" altLang="en-US" dirty="0">
                      <a:ea typeface="ＭＳ Ｐゴシック" charset="-128"/>
                    </a:endParaRPr>
                  </a:p>
                </p:txBody>
              </p:sp>
            </p:grpSp>
          </p:grpSp>
          <p:sp>
            <p:nvSpPr>
              <p:cNvPr id="112" name="正方形/長方形 111"/>
              <p:cNvSpPr/>
              <p:nvPr/>
            </p:nvSpPr>
            <p:spPr>
              <a:xfrm>
                <a:off x="7650570" y="18361953"/>
                <a:ext cx="3780504" cy="33304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grpSp>
        <p:sp>
          <p:nvSpPr>
            <p:cNvPr id="106" name="AutoShape 1206"/>
            <p:cNvSpPr>
              <a:spLocks noChangeArrowheads="1"/>
            </p:cNvSpPr>
            <p:nvPr/>
          </p:nvSpPr>
          <p:spPr bwMode="auto">
            <a:xfrm rot="15943926">
              <a:off x="10972153" y="27479331"/>
              <a:ext cx="724159" cy="140179"/>
            </a:xfrm>
            <a:prstGeom prst="roundRect">
              <a:avLst>
                <a:gd name="adj" fmla="val 50000"/>
              </a:avLst>
            </a:prstGeom>
            <a:solidFill>
              <a:srgbClr val="FF0000"/>
            </a:solidFill>
            <a:ln w="28575" algn="ctr">
              <a:noFill/>
              <a:round/>
              <a:headEnd/>
              <a:tailEnd/>
            </a:ln>
            <a:effectLst/>
            <a:scene3d>
              <a:camera prst="orthographicFront">
                <a:rot lat="0" lon="0" rev="0"/>
              </a:camera>
              <a:lightRig rig="threePt" dir="t"/>
            </a:scene3d>
          </p:spPr>
          <p:txBody>
            <a:bodyPr wrap="none" anchor="ctr"/>
            <a:lstStyle/>
            <a:p>
              <a:pPr>
                <a:defRPr/>
              </a:pPr>
              <a:endParaRPr lang="ja-JP" altLang="en-US" dirty="0">
                <a:ea typeface="ＭＳ Ｐゴシック" charset="-128"/>
              </a:endParaRPr>
            </a:p>
          </p:txBody>
        </p:sp>
        <p:sp>
          <p:nvSpPr>
            <p:cNvPr id="107" name="AutoShape 1206"/>
            <p:cNvSpPr>
              <a:spLocks noChangeArrowheads="1"/>
            </p:cNvSpPr>
            <p:nvPr/>
          </p:nvSpPr>
          <p:spPr bwMode="auto">
            <a:xfrm rot="16794018">
              <a:off x="11290307" y="27661802"/>
              <a:ext cx="724159" cy="140179"/>
            </a:xfrm>
            <a:prstGeom prst="roundRect">
              <a:avLst>
                <a:gd name="adj" fmla="val 50000"/>
              </a:avLst>
            </a:prstGeom>
            <a:solidFill>
              <a:srgbClr val="FF0000"/>
            </a:solidFill>
            <a:ln w="28575" algn="ctr">
              <a:noFill/>
              <a:round/>
              <a:headEnd/>
              <a:tailEnd/>
            </a:ln>
            <a:effectLst/>
            <a:scene3d>
              <a:camera prst="orthographicFront">
                <a:rot lat="0" lon="0" rev="0"/>
              </a:camera>
              <a:lightRig rig="threePt" dir="t"/>
            </a:scene3d>
          </p:spPr>
          <p:txBody>
            <a:bodyPr wrap="none" anchor="ctr"/>
            <a:lstStyle/>
            <a:p>
              <a:pPr>
                <a:defRPr/>
              </a:pPr>
              <a:endParaRPr lang="ja-JP" altLang="en-US" dirty="0">
                <a:ea typeface="ＭＳ Ｐゴシック" charset="-128"/>
              </a:endParaRPr>
            </a:p>
          </p:txBody>
        </p:sp>
        <p:sp>
          <p:nvSpPr>
            <p:cNvPr id="108" name="円/楕円 107"/>
            <p:cNvSpPr/>
            <p:nvPr/>
          </p:nvSpPr>
          <p:spPr>
            <a:xfrm rot="19093294">
              <a:off x="11429160" y="27701246"/>
              <a:ext cx="381667" cy="8935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09" name="AutoShape 1206"/>
            <p:cNvSpPr>
              <a:spLocks noChangeArrowheads="1"/>
            </p:cNvSpPr>
            <p:nvPr/>
          </p:nvSpPr>
          <p:spPr bwMode="auto">
            <a:xfrm rot="17528262">
              <a:off x="11540397" y="27921396"/>
              <a:ext cx="724159" cy="140179"/>
            </a:xfrm>
            <a:prstGeom prst="roundRect">
              <a:avLst>
                <a:gd name="adj" fmla="val 50000"/>
              </a:avLst>
            </a:prstGeom>
            <a:solidFill>
              <a:srgbClr val="FF0000"/>
            </a:solidFill>
            <a:ln w="28575" algn="ctr">
              <a:noFill/>
              <a:round/>
              <a:headEnd/>
              <a:tailEnd/>
            </a:ln>
            <a:effectLst/>
            <a:scene3d>
              <a:camera prst="orthographicFront">
                <a:rot lat="0" lon="0" rev="0"/>
              </a:camera>
              <a:lightRig rig="threePt" dir="t"/>
            </a:scene3d>
          </p:spPr>
          <p:txBody>
            <a:bodyPr wrap="none" anchor="ctr"/>
            <a:lstStyle/>
            <a:p>
              <a:pPr>
                <a:defRPr/>
              </a:pPr>
              <a:endParaRPr lang="ja-JP" altLang="en-US" dirty="0">
                <a:ea typeface="ＭＳ Ｐゴシック" charset="-128"/>
              </a:endParaRPr>
            </a:p>
          </p:txBody>
        </p:sp>
      </p:grpSp>
      <p:grpSp>
        <p:nvGrpSpPr>
          <p:cNvPr id="24585" name="グループ化 158"/>
          <p:cNvGrpSpPr>
            <a:grpSpLocks/>
          </p:cNvGrpSpPr>
          <p:nvPr/>
        </p:nvGrpSpPr>
        <p:grpSpPr bwMode="auto">
          <a:xfrm>
            <a:off x="107950" y="4797425"/>
            <a:ext cx="1493838" cy="1108075"/>
            <a:chOff x="9990882" y="25832949"/>
            <a:chExt cx="3780504" cy="3330444"/>
          </a:xfrm>
        </p:grpSpPr>
        <p:grpSp>
          <p:nvGrpSpPr>
            <p:cNvPr id="24597" name="グループ化 296"/>
            <p:cNvGrpSpPr>
              <a:grpSpLocks/>
            </p:cNvGrpSpPr>
            <p:nvPr/>
          </p:nvGrpSpPr>
          <p:grpSpPr bwMode="auto">
            <a:xfrm>
              <a:off x="9990882" y="25832949"/>
              <a:ext cx="3780504" cy="3330444"/>
              <a:chOff x="7650570" y="18361953"/>
              <a:chExt cx="3780504" cy="3330444"/>
            </a:xfrm>
          </p:grpSpPr>
          <p:sp>
            <p:nvSpPr>
              <p:cNvPr id="132" name="スマイル 131"/>
              <p:cNvSpPr/>
              <p:nvPr/>
            </p:nvSpPr>
            <p:spPr bwMode="auto">
              <a:xfrm>
                <a:off x="8820726" y="18541977"/>
                <a:ext cx="1980264" cy="2610348"/>
              </a:xfrm>
              <a:prstGeom prst="smileyFace">
                <a:avLst>
                  <a:gd name="adj" fmla="val 4653"/>
                </a:avLst>
              </a:prstGeom>
              <a:solidFill>
                <a:srgbClr val="EED7A8"/>
              </a:solidFill>
              <a:ln w="9525" cap="flat" cmpd="sng" algn="ctr">
                <a:solidFill>
                  <a:schemeClr val="tx1"/>
                </a:solidFill>
                <a:prstDash val="solid"/>
                <a:round/>
                <a:headEnd type="none" w="med" len="med"/>
                <a:tailEnd type="none" w="med" len="med"/>
              </a:ln>
              <a:effectLst/>
              <a:scene3d>
                <a:camera prst="orthographicFront">
                  <a:rot lat="0" lon="0" rev="0"/>
                </a:camera>
                <a:lightRig rig="threePt" dir="t"/>
              </a:scene3d>
            </p:spPr>
            <p:txBody>
              <a:bodyPr/>
              <a:lstStyle/>
              <a:p>
                <a:pPr defTabSz="4176713">
                  <a:defRPr/>
                </a:pPr>
                <a:endParaRPr lang="ja-JP" altLang="en-US" sz="4400" dirty="0">
                  <a:ea typeface="ＭＳ ゴシック" pitchFamily="49" charset="-128"/>
                </a:endParaRPr>
              </a:p>
            </p:txBody>
          </p:sp>
          <p:grpSp>
            <p:nvGrpSpPr>
              <p:cNvPr id="9" name="Group 1195"/>
              <p:cNvGrpSpPr>
                <a:grpSpLocks/>
              </p:cNvGrpSpPr>
              <p:nvPr/>
            </p:nvGrpSpPr>
            <p:grpSpPr bwMode="auto">
              <a:xfrm>
                <a:off x="8010618" y="19622121"/>
                <a:ext cx="1710228" cy="1890252"/>
                <a:chOff x="2789" y="2296"/>
                <a:chExt cx="904" cy="1088"/>
              </a:xfrm>
              <a:scene3d>
                <a:camera prst="orthographicFront">
                  <a:rot lat="0" lon="0" rev="0"/>
                </a:camera>
                <a:lightRig rig="threePt" dir="t"/>
              </a:scene3d>
            </p:grpSpPr>
            <p:grpSp>
              <p:nvGrpSpPr>
                <p:cNvPr id="10" name="Group 1196"/>
                <p:cNvGrpSpPr>
                  <a:grpSpLocks/>
                </p:cNvGrpSpPr>
                <p:nvPr/>
              </p:nvGrpSpPr>
              <p:grpSpPr bwMode="auto">
                <a:xfrm>
                  <a:off x="2789" y="2296"/>
                  <a:ext cx="904" cy="1088"/>
                  <a:chOff x="2752" y="2417"/>
                  <a:chExt cx="904" cy="1088"/>
                </a:xfrm>
              </p:grpSpPr>
              <p:sp>
                <p:nvSpPr>
                  <p:cNvPr id="143" name="AutoShape 1197"/>
                  <p:cNvSpPr>
                    <a:spLocks noChangeArrowheads="1"/>
                  </p:cNvSpPr>
                  <p:nvPr/>
                </p:nvSpPr>
                <p:spPr bwMode="auto">
                  <a:xfrm rot="15530403">
                    <a:off x="2707" y="2859"/>
                    <a:ext cx="799" cy="133"/>
                  </a:xfrm>
                  <a:prstGeom prst="roundRect">
                    <a:avLst>
                      <a:gd name="adj" fmla="val 50000"/>
                    </a:avLst>
                  </a:prstGeom>
                  <a:solidFill>
                    <a:srgbClr val="808080"/>
                  </a:solidFill>
                  <a:ln w="28575" algn="ctr">
                    <a:solidFill>
                      <a:srgbClr val="808080"/>
                    </a:solidFill>
                    <a:round/>
                    <a:headEnd/>
                    <a:tailEnd/>
                  </a:ln>
                  <a:effectLst/>
                </p:spPr>
                <p:txBody>
                  <a:bodyPr wrap="none" anchor="ctr"/>
                  <a:lstStyle/>
                  <a:p>
                    <a:pPr>
                      <a:defRPr/>
                    </a:pPr>
                    <a:endParaRPr lang="ja-JP" altLang="en-US" dirty="0">
                      <a:ea typeface="ＭＳ Ｐゴシック" charset="-128"/>
                    </a:endParaRPr>
                  </a:p>
                </p:txBody>
              </p:sp>
              <p:sp>
                <p:nvSpPr>
                  <p:cNvPr id="144" name="AutoShape 1198"/>
                  <p:cNvSpPr>
                    <a:spLocks noChangeArrowheads="1"/>
                  </p:cNvSpPr>
                  <p:nvPr/>
                </p:nvSpPr>
                <p:spPr bwMode="auto">
                  <a:xfrm rot="1800000">
                    <a:off x="2752" y="3097"/>
                    <a:ext cx="499" cy="156"/>
                  </a:xfrm>
                  <a:prstGeom prst="roundRect">
                    <a:avLst>
                      <a:gd name="adj" fmla="val 50000"/>
                    </a:avLst>
                  </a:prstGeom>
                  <a:solidFill>
                    <a:srgbClr val="808080"/>
                  </a:solidFill>
                  <a:ln w="28575" algn="ctr">
                    <a:solidFill>
                      <a:srgbClr val="808080"/>
                    </a:solidFill>
                    <a:round/>
                    <a:headEnd/>
                    <a:tailEnd/>
                  </a:ln>
                  <a:effectLst/>
                </p:spPr>
                <p:txBody>
                  <a:bodyPr wrap="none" anchor="ctr"/>
                  <a:lstStyle/>
                  <a:p>
                    <a:pPr>
                      <a:defRPr/>
                    </a:pPr>
                    <a:endParaRPr lang="ja-JP" altLang="en-US" dirty="0">
                      <a:ea typeface="ＭＳ Ｐゴシック" charset="-128"/>
                    </a:endParaRPr>
                  </a:p>
                </p:txBody>
              </p:sp>
              <p:sp>
                <p:nvSpPr>
                  <p:cNvPr id="145" name="AutoShape 1199"/>
                  <p:cNvSpPr>
                    <a:spLocks noChangeArrowheads="1"/>
                  </p:cNvSpPr>
                  <p:nvPr/>
                </p:nvSpPr>
                <p:spPr bwMode="auto">
                  <a:xfrm rot="-5656074">
                    <a:off x="2909" y="2713"/>
                    <a:ext cx="726" cy="133"/>
                  </a:xfrm>
                  <a:prstGeom prst="roundRect">
                    <a:avLst>
                      <a:gd name="adj" fmla="val 50000"/>
                    </a:avLst>
                  </a:prstGeom>
                  <a:solidFill>
                    <a:srgbClr val="808080"/>
                  </a:solidFill>
                  <a:ln w="28575" algn="ctr">
                    <a:solidFill>
                      <a:srgbClr val="808080"/>
                    </a:solidFill>
                    <a:round/>
                    <a:headEnd/>
                    <a:tailEnd/>
                  </a:ln>
                  <a:effectLst/>
                </p:spPr>
                <p:txBody>
                  <a:bodyPr wrap="none" anchor="ctr"/>
                  <a:lstStyle/>
                  <a:p>
                    <a:pPr>
                      <a:defRPr/>
                    </a:pPr>
                    <a:endParaRPr lang="ja-JP" altLang="en-US" dirty="0">
                      <a:ea typeface="ＭＳ Ｐゴシック" charset="-128"/>
                    </a:endParaRPr>
                  </a:p>
                </p:txBody>
              </p:sp>
              <p:sp>
                <p:nvSpPr>
                  <p:cNvPr id="146" name="AutoShape 1200"/>
                  <p:cNvSpPr>
                    <a:spLocks noChangeArrowheads="1"/>
                  </p:cNvSpPr>
                  <p:nvPr/>
                </p:nvSpPr>
                <p:spPr bwMode="auto">
                  <a:xfrm rot="-4782733">
                    <a:off x="3119" y="2759"/>
                    <a:ext cx="635" cy="133"/>
                  </a:xfrm>
                  <a:prstGeom prst="roundRect">
                    <a:avLst>
                      <a:gd name="adj" fmla="val 50000"/>
                    </a:avLst>
                  </a:prstGeom>
                  <a:solidFill>
                    <a:srgbClr val="808080"/>
                  </a:solidFill>
                  <a:ln w="28575" algn="ctr">
                    <a:solidFill>
                      <a:srgbClr val="808080"/>
                    </a:solidFill>
                    <a:round/>
                    <a:headEnd/>
                    <a:tailEnd/>
                  </a:ln>
                  <a:effectLst/>
                </p:spPr>
                <p:txBody>
                  <a:bodyPr wrap="none" anchor="ctr"/>
                  <a:lstStyle/>
                  <a:p>
                    <a:pPr>
                      <a:defRPr/>
                    </a:pPr>
                    <a:endParaRPr lang="ja-JP" altLang="en-US" dirty="0">
                      <a:ea typeface="ＭＳ Ｐゴシック" charset="-128"/>
                    </a:endParaRPr>
                  </a:p>
                </p:txBody>
              </p:sp>
              <p:sp>
                <p:nvSpPr>
                  <p:cNvPr id="147" name="AutoShape 1201"/>
                  <p:cNvSpPr>
                    <a:spLocks noChangeArrowheads="1"/>
                  </p:cNvSpPr>
                  <p:nvPr/>
                </p:nvSpPr>
                <p:spPr bwMode="auto">
                  <a:xfrm rot="-4039365">
                    <a:off x="3340" y="2845"/>
                    <a:ext cx="499" cy="133"/>
                  </a:xfrm>
                  <a:prstGeom prst="roundRect">
                    <a:avLst>
                      <a:gd name="adj" fmla="val 50000"/>
                    </a:avLst>
                  </a:prstGeom>
                  <a:solidFill>
                    <a:srgbClr val="808080"/>
                  </a:solidFill>
                  <a:ln w="28575" algn="ctr">
                    <a:solidFill>
                      <a:srgbClr val="808080"/>
                    </a:solidFill>
                    <a:round/>
                    <a:headEnd/>
                    <a:tailEnd/>
                  </a:ln>
                  <a:effectLst/>
                </p:spPr>
                <p:txBody>
                  <a:bodyPr wrap="none" anchor="ctr"/>
                  <a:lstStyle/>
                  <a:p>
                    <a:pPr>
                      <a:defRPr/>
                    </a:pPr>
                    <a:endParaRPr lang="ja-JP" altLang="en-US" dirty="0">
                      <a:ea typeface="ＭＳ Ｐゴシック" charset="-128"/>
                    </a:endParaRPr>
                  </a:p>
                </p:txBody>
              </p:sp>
              <p:sp>
                <p:nvSpPr>
                  <p:cNvPr id="148" name="AutoShape 1202"/>
                  <p:cNvSpPr>
                    <a:spLocks noChangeArrowheads="1"/>
                  </p:cNvSpPr>
                  <p:nvPr/>
                </p:nvSpPr>
                <p:spPr bwMode="auto">
                  <a:xfrm>
                    <a:off x="3061" y="2840"/>
                    <a:ext cx="552" cy="665"/>
                  </a:xfrm>
                  <a:prstGeom prst="roundRect">
                    <a:avLst>
                      <a:gd name="adj" fmla="val 50000"/>
                    </a:avLst>
                  </a:prstGeom>
                  <a:solidFill>
                    <a:srgbClr val="808080"/>
                  </a:solidFill>
                  <a:ln w="28575" algn="ctr">
                    <a:solidFill>
                      <a:srgbClr val="808080"/>
                    </a:solidFill>
                    <a:round/>
                    <a:headEnd/>
                    <a:tailEnd/>
                  </a:ln>
                  <a:effectLst/>
                </p:spPr>
                <p:txBody>
                  <a:bodyPr wrap="none" anchor="ctr"/>
                  <a:lstStyle/>
                  <a:p>
                    <a:pPr>
                      <a:defRPr/>
                    </a:pPr>
                    <a:endParaRPr lang="ja-JP" altLang="en-US" dirty="0">
                      <a:ea typeface="ＭＳ Ｐゴシック" charset="-128"/>
                    </a:endParaRPr>
                  </a:p>
                </p:txBody>
              </p:sp>
            </p:grpSp>
            <p:grpSp>
              <p:nvGrpSpPr>
                <p:cNvPr id="11" name="Group 1203"/>
                <p:cNvGrpSpPr>
                  <a:grpSpLocks/>
                </p:cNvGrpSpPr>
                <p:nvPr/>
              </p:nvGrpSpPr>
              <p:grpSpPr bwMode="auto">
                <a:xfrm>
                  <a:off x="2789" y="2296"/>
                  <a:ext cx="904" cy="1088"/>
                  <a:chOff x="2752" y="2417"/>
                  <a:chExt cx="904" cy="1088"/>
                </a:xfrm>
              </p:grpSpPr>
              <p:sp>
                <p:nvSpPr>
                  <p:cNvPr id="137" name="AutoShape 1204"/>
                  <p:cNvSpPr>
                    <a:spLocks noChangeArrowheads="1"/>
                  </p:cNvSpPr>
                  <p:nvPr/>
                </p:nvSpPr>
                <p:spPr bwMode="auto">
                  <a:xfrm rot="15530403">
                    <a:off x="2707" y="2859"/>
                    <a:ext cx="799" cy="133"/>
                  </a:xfrm>
                  <a:prstGeom prst="roundRect">
                    <a:avLst>
                      <a:gd name="adj" fmla="val 50000"/>
                    </a:avLst>
                  </a:prstGeom>
                  <a:solidFill>
                    <a:srgbClr val="FFCC99"/>
                  </a:solidFill>
                  <a:ln w="28575" algn="ctr">
                    <a:noFill/>
                    <a:round/>
                    <a:headEnd/>
                    <a:tailEnd/>
                  </a:ln>
                  <a:effectLst/>
                </p:spPr>
                <p:txBody>
                  <a:bodyPr wrap="none" anchor="ctr"/>
                  <a:lstStyle/>
                  <a:p>
                    <a:pPr>
                      <a:defRPr/>
                    </a:pPr>
                    <a:endParaRPr lang="ja-JP" altLang="en-US" dirty="0">
                      <a:ea typeface="ＭＳ Ｐゴシック" charset="-128"/>
                    </a:endParaRPr>
                  </a:p>
                </p:txBody>
              </p:sp>
              <p:sp>
                <p:nvSpPr>
                  <p:cNvPr id="138" name="AutoShape 1205"/>
                  <p:cNvSpPr>
                    <a:spLocks noChangeArrowheads="1"/>
                  </p:cNvSpPr>
                  <p:nvPr/>
                </p:nvSpPr>
                <p:spPr bwMode="auto">
                  <a:xfrm rot="1800000">
                    <a:off x="2752" y="3097"/>
                    <a:ext cx="499" cy="156"/>
                  </a:xfrm>
                  <a:prstGeom prst="roundRect">
                    <a:avLst>
                      <a:gd name="adj" fmla="val 50000"/>
                    </a:avLst>
                  </a:prstGeom>
                  <a:solidFill>
                    <a:srgbClr val="FFCC99"/>
                  </a:solidFill>
                  <a:ln w="28575" algn="ctr">
                    <a:noFill/>
                    <a:round/>
                    <a:headEnd/>
                    <a:tailEnd/>
                  </a:ln>
                  <a:effectLst/>
                </p:spPr>
                <p:txBody>
                  <a:bodyPr wrap="none" anchor="ctr"/>
                  <a:lstStyle/>
                  <a:p>
                    <a:pPr>
                      <a:defRPr/>
                    </a:pPr>
                    <a:endParaRPr lang="ja-JP" altLang="en-US" dirty="0">
                      <a:ea typeface="ＭＳ Ｐゴシック" charset="-128"/>
                    </a:endParaRPr>
                  </a:p>
                </p:txBody>
              </p:sp>
              <p:sp>
                <p:nvSpPr>
                  <p:cNvPr id="139" name="AutoShape 1206"/>
                  <p:cNvSpPr>
                    <a:spLocks noChangeArrowheads="1"/>
                  </p:cNvSpPr>
                  <p:nvPr/>
                </p:nvSpPr>
                <p:spPr bwMode="auto">
                  <a:xfrm rot="-5656074">
                    <a:off x="2909" y="2713"/>
                    <a:ext cx="726" cy="133"/>
                  </a:xfrm>
                  <a:prstGeom prst="roundRect">
                    <a:avLst>
                      <a:gd name="adj" fmla="val 50000"/>
                    </a:avLst>
                  </a:prstGeom>
                  <a:solidFill>
                    <a:srgbClr val="FFCC99"/>
                  </a:solidFill>
                  <a:ln w="28575" algn="ctr">
                    <a:noFill/>
                    <a:round/>
                    <a:headEnd/>
                    <a:tailEnd/>
                  </a:ln>
                  <a:effectLst/>
                </p:spPr>
                <p:txBody>
                  <a:bodyPr wrap="none" anchor="ctr"/>
                  <a:lstStyle/>
                  <a:p>
                    <a:pPr>
                      <a:defRPr/>
                    </a:pPr>
                    <a:endParaRPr lang="ja-JP" altLang="en-US" dirty="0">
                      <a:ea typeface="ＭＳ Ｐゴシック" charset="-128"/>
                    </a:endParaRPr>
                  </a:p>
                </p:txBody>
              </p:sp>
              <p:sp>
                <p:nvSpPr>
                  <p:cNvPr id="140" name="AutoShape 1207"/>
                  <p:cNvSpPr>
                    <a:spLocks noChangeArrowheads="1"/>
                  </p:cNvSpPr>
                  <p:nvPr/>
                </p:nvSpPr>
                <p:spPr bwMode="auto">
                  <a:xfrm rot="-4782733">
                    <a:off x="3119" y="2759"/>
                    <a:ext cx="635" cy="133"/>
                  </a:xfrm>
                  <a:prstGeom prst="roundRect">
                    <a:avLst>
                      <a:gd name="adj" fmla="val 50000"/>
                    </a:avLst>
                  </a:prstGeom>
                  <a:solidFill>
                    <a:srgbClr val="FFCC99"/>
                  </a:solidFill>
                  <a:ln w="28575" algn="ctr">
                    <a:noFill/>
                    <a:round/>
                    <a:headEnd/>
                    <a:tailEnd/>
                  </a:ln>
                  <a:effectLst/>
                </p:spPr>
                <p:txBody>
                  <a:bodyPr wrap="none" anchor="ctr"/>
                  <a:lstStyle/>
                  <a:p>
                    <a:pPr>
                      <a:defRPr/>
                    </a:pPr>
                    <a:endParaRPr lang="ja-JP" altLang="en-US" dirty="0">
                      <a:ea typeface="ＭＳ Ｐゴシック" charset="-128"/>
                    </a:endParaRPr>
                  </a:p>
                </p:txBody>
              </p:sp>
              <p:sp>
                <p:nvSpPr>
                  <p:cNvPr id="141" name="AutoShape 1208"/>
                  <p:cNvSpPr>
                    <a:spLocks noChangeArrowheads="1"/>
                  </p:cNvSpPr>
                  <p:nvPr/>
                </p:nvSpPr>
                <p:spPr bwMode="auto">
                  <a:xfrm rot="-4039365">
                    <a:off x="3340" y="2845"/>
                    <a:ext cx="499" cy="133"/>
                  </a:xfrm>
                  <a:prstGeom prst="roundRect">
                    <a:avLst>
                      <a:gd name="adj" fmla="val 50000"/>
                    </a:avLst>
                  </a:prstGeom>
                  <a:solidFill>
                    <a:srgbClr val="FFCC99"/>
                  </a:solidFill>
                  <a:ln w="28575" algn="ctr">
                    <a:noFill/>
                    <a:round/>
                    <a:headEnd/>
                    <a:tailEnd/>
                  </a:ln>
                  <a:effectLst/>
                </p:spPr>
                <p:txBody>
                  <a:bodyPr wrap="none" anchor="ctr"/>
                  <a:lstStyle/>
                  <a:p>
                    <a:pPr>
                      <a:defRPr/>
                    </a:pPr>
                    <a:endParaRPr lang="ja-JP" altLang="en-US" dirty="0">
                      <a:ea typeface="ＭＳ Ｐゴシック" charset="-128"/>
                    </a:endParaRPr>
                  </a:p>
                </p:txBody>
              </p:sp>
              <p:sp>
                <p:nvSpPr>
                  <p:cNvPr id="142" name="AutoShape 1209"/>
                  <p:cNvSpPr>
                    <a:spLocks noChangeArrowheads="1"/>
                  </p:cNvSpPr>
                  <p:nvPr/>
                </p:nvSpPr>
                <p:spPr bwMode="auto">
                  <a:xfrm>
                    <a:off x="3061" y="2840"/>
                    <a:ext cx="552" cy="665"/>
                  </a:xfrm>
                  <a:prstGeom prst="roundRect">
                    <a:avLst>
                      <a:gd name="adj" fmla="val 50000"/>
                    </a:avLst>
                  </a:prstGeom>
                  <a:solidFill>
                    <a:srgbClr val="FFCC99"/>
                  </a:solidFill>
                  <a:ln w="28575" algn="ctr">
                    <a:noFill/>
                    <a:round/>
                    <a:headEnd/>
                    <a:tailEnd/>
                  </a:ln>
                  <a:effectLst/>
                </p:spPr>
                <p:txBody>
                  <a:bodyPr wrap="none" anchor="ctr"/>
                  <a:lstStyle/>
                  <a:p>
                    <a:pPr>
                      <a:defRPr/>
                    </a:pPr>
                    <a:endParaRPr lang="ja-JP" altLang="en-US" dirty="0">
                      <a:ea typeface="ＭＳ Ｐゴシック" charset="-128"/>
                    </a:endParaRPr>
                  </a:p>
                </p:txBody>
              </p:sp>
            </p:grpSp>
          </p:grpSp>
          <p:sp>
            <p:nvSpPr>
              <p:cNvPr id="134" name="正方形/長方形 133"/>
              <p:cNvSpPr/>
              <p:nvPr/>
            </p:nvSpPr>
            <p:spPr>
              <a:xfrm>
                <a:off x="7650570" y="18361953"/>
                <a:ext cx="3780504" cy="33304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grpSp>
        <p:sp>
          <p:nvSpPr>
            <p:cNvPr id="129" name="円/楕円 128"/>
            <p:cNvSpPr/>
            <p:nvPr/>
          </p:nvSpPr>
          <p:spPr>
            <a:xfrm rot="19093294">
              <a:off x="11103741" y="28127999"/>
              <a:ext cx="449964" cy="87316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30" name="AutoShape 1206"/>
            <p:cNvSpPr>
              <a:spLocks noChangeArrowheads="1"/>
            </p:cNvSpPr>
            <p:nvPr/>
          </p:nvSpPr>
          <p:spPr bwMode="auto">
            <a:xfrm rot="12509977">
              <a:off x="10434553" y="28326324"/>
              <a:ext cx="724159" cy="140179"/>
            </a:xfrm>
            <a:prstGeom prst="roundRect">
              <a:avLst>
                <a:gd name="adj" fmla="val 50000"/>
              </a:avLst>
            </a:prstGeom>
            <a:solidFill>
              <a:srgbClr val="00B050"/>
            </a:solidFill>
            <a:ln w="28575" algn="ctr">
              <a:noFill/>
              <a:round/>
              <a:headEnd/>
              <a:tailEnd/>
            </a:ln>
            <a:effectLst/>
            <a:scene3d>
              <a:camera prst="orthographicFront">
                <a:rot lat="0" lon="0" rev="0"/>
              </a:camera>
              <a:lightRig rig="threePt" dir="t"/>
            </a:scene3d>
          </p:spPr>
          <p:txBody>
            <a:bodyPr wrap="none" anchor="ctr"/>
            <a:lstStyle/>
            <a:p>
              <a:pPr>
                <a:defRPr/>
              </a:pPr>
              <a:endParaRPr lang="ja-JP" altLang="en-US" dirty="0">
                <a:ea typeface="ＭＳ Ｐゴシック" charset="-128"/>
              </a:endParaRPr>
            </a:p>
          </p:txBody>
        </p:sp>
        <p:sp>
          <p:nvSpPr>
            <p:cNvPr id="131" name="AutoShape 1206"/>
            <p:cNvSpPr>
              <a:spLocks noChangeArrowheads="1"/>
            </p:cNvSpPr>
            <p:nvPr/>
          </p:nvSpPr>
          <p:spPr bwMode="auto">
            <a:xfrm rot="15318955">
              <a:off x="10489677" y="27820689"/>
              <a:ext cx="1082671" cy="146958"/>
            </a:xfrm>
            <a:prstGeom prst="roundRect">
              <a:avLst>
                <a:gd name="adj" fmla="val 50000"/>
              </a:avLst>
            </a:prstGeom>
            <a:solidFill>
              <a:srgbClr val="00B050"/>
            </a:solidFill>
            <a:ln w="28575" algn="ctr">
              <a:noFill/>
              <a:round/>
              <a:headEnd/>
              <a:tailEnd/>
            </a:ln>
            <a:effectLst/>
            <a:scene3d>
              <a:camera prst="orthographicFront">
                <a:rot lat="0" lon="0" rev="0"/>
              </a:camera>
              <a:lightRig rig="threePt" dir="t"/>
            </a:scene3d>
          </p:spPr>
          <p:txBody>
            <a:bodyPr wrap="none" anchor="ctr"/>
            <a:lstStyle/>
            <a:p>
              <a:pPr>
                <a:defRPr/>
              </a:pPr>
              <a:endParaRPr lang="ja-JP" altLang="en-US" dirty="0">
                <a:ea typeface="ＭＳ Ｐゴシック" charset="-128"/>
              </a:endParaRPr>
            </a:p>
          </p:txBody>
        </p:sp>
      </p:grpSp>
      <p:pic>
        <p:nvPicPr>
          <p:cNvPr id="24588" name="Picture 8"/>
          <p:cNvPicPr>
            <a:picLocks noChangeAspect="1" noChangeArrowheads="1"/>
          </p:cNvPicPr>
          <p:nvPr/>
        </p:nvPicPr>
        <p:blipFill>
          <a:blip r:embed="rId4" cstate="print"/>
          <a:srcRect/>
          <a:stretch>
            <a:fillRect/>
          </a:stretch>
        </p:blipFill>
        <p:spPr bwMode="auto">
          <a:xfrm>
            <a:off x="7092950" y="2349500"/>
            <a:ext cx="1133475" cy="1504950"/>
          </a:xfrm>
          <a:prstGeom prst="rect">
            <a:avLst/>
          </a:prstGeom>
          <a:noFill/>
          <a:ln w="9525">
            <a:noFill/>
            <a:miter lim="800000"/>
            <a:headEnd/>
            <a:tailEnd/>
          </a:ln>
        </p:spPr>
      </p:pic>
      <p:pic>
        <p:nvPicPr>
          <p:cNvPr id="24589" name="Picture 16"/>
          <p:cNvPicPr>
            <a:picLocks noChangeAspect="1" noChangeArrowheads="1"/>
          </p:cNvPicPr>
          <p:nvPr/>
        </p:nvPicPr>
        <p:blipFill>
          <a:blip r:embed="rId5" cstate="print"/>
          <a:srcRect/>
          <a:stretch>
            <a:fillRect/>
          </a:stretch>
        </p:blipFill>
        <p:spPr bwMode="auto">
          <a:xfrm>
            <a:off x="7092950" y="4149725"/>
            <a:ext cx="1133475" cy="1476375"/>
          </a:xfrm>
          <a:prstGeom prst="rect">
            <a:avLst/>
          </a:prstGeom>
          <a:noFill/>
          <a:ln w="9525">
            <a:noFill/>
            <a:miter lim="800000"/>
            <a:headEnd/>
            <a:tailEnd/>
          </a:ln>
        </p:spPr>
      </p:pic>
      <p:sp>
        <p:nvSpPr>
          <p:cNvPr id="69" name="角丸四角形 68"/>
          <p:cNvSpPr/>
          <p:nvPr/>
        </p:nvSpPr>
        <p:spPr>
          <a:xfrm>
            <a:off x="6911975" y="2276475"/>
            <a:ext cx="1476375" cy="16573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0" name="角丸四角形 69"/>
          <p:cNvSpPr/>
          <p:nvPr/>
        </p:nvSpPr>
        <p:spPr>
          <a:xfrm>
            <a:off x="6948488" y="4076700"/>
            <a:ext cx="1476375" cy="1655763"/>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594" name="テキスト ボックス 29"/>
          <p:cNvSpPr txBox="1">
            <a:spLocks noChangeArrowheads="1"/>
          </p:cNvSpPr>
          <p:nvPr/>
        </p:nvSpPr>
        <p:spPr bwMode="auto">
          <a:xfrm>
            <a:off x="2555875" y="5013325"/>
            <a:ext cx="1223963" cy="461963"/>
          </a:xfrm>
          <a:prstGeom prst="rect">
            <a:avLst/>
          </a:prstGeom>
          <a:solidFill>
            <a:schemeClr val="bg1"/>
          </a:solidFill>
          <a:ln w="9525">
            <a:solidFill>
              <a:srgbClr val="00B050"/>
            </a:solidFill>
            <a:miter lim="800000"/>
            <a:headEnd/>
            <a:tailEnd/>
          </a:ln>
        </p:spPr>
        <p:txBody>
          <a:bodyPr>
            <a:spAutoFit/>
          </a:bodyPr>
          <a:lstStyle/>
          <a:p>
            <a:r>
              <a:rPr lang="ja-JP" altLang="en-US" sz="2400">
                <a:solidFill>
                  <a:srgbClr val="00B050"/>
                </a:solidFill>
              </a:rPr>
              <a:t>手領域</a:t>
            </a:r>
          </a:p>
        </p:txBody>
      </p:sp>
      <p:cxnSp>
        <p:nvCxnSpPr>
          <p:cNvPr id="75" name="直線矢印コネクタ 74"/>
          <p:cNvCxnSpPr>
            <a:stCxn id="69" idx="1"/>
          </p:cNvCxnSpPr>
          <p:nvPr/>
        </p:nvCxnSpPr>
        <p:spPr>
          <a:xfrm flipH="1">
            <a:off x="4932363" y="3105150"/>
            <a:ext cx="1979612" cy="23399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8" name="直線矢印コネクタ 77"/>
          <p:cNvCxnSpPr>
            <a:stCxn id="70" idx="1"/>
          </p:cNvCxnSpPr>
          <p:nvPr/>
        </p:nvCxnSpPr>
        <p:spPr>
          <a:xfrm flipH="1">
            <a:off x="5084763" y="4905375"/>
            <a:ext cx="1863725" cy="69215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64" name="テキスト ボックス 140"/>
          <p:cNvSpPr txBox="1">
            <a:spLocks noChangeArrowheads="1"/>
          </p:cNvSpPr>
          <p:nvPr/>
        </p:nvSpPr>
        <p:spPr bwMode="auto">
          <a:xfrm>
            <a:off x="107950" y="908050"/>
            <a:ext cx="1944688" cy="646113"/>
          </a:xfrm>
          <a:prstGeom prst="rect">
            <a:avLst/>
          </a:prstGeom>
          <a:noFill/>
          <a:ln w="19050">
            <a:solidFill>
              <a:srgbClr val="00B0F0"/>
            </a:solidFill>
            <a:miter lim="800000"/>
            <a:headEnd/>
            <a:tailEnd/>
          </a:ln>
        </p:spPr>
        <p:txBody>
          <a:bodyPr>
            <a:spAutoFit/>
          </a:bodyPr>
          <a:lstStyle/>
          <a:p>
            <a:r>
              <a:rPr lang="ja-JP" altLang="en-US"/>
              <a:t>隠蔽している手領域からスタート</a:t>
            </a:r>
          </a:p>
        </p:txBody>
      </p:sp>
      <p:sp>
        <p:nvSpPr>
          <p:cNvPr id="65" name="テキスト ボックス 136"/>
          <p:cNvSpPr txBox="1">
            <a:spLocks noChangeArrowheads="1"/>
          </p:cNvSpPr>
          <p:nvPr/>
        </p:nvSpPr>
        <p:spPr bwMode="auto">
          <a:xfrm>
            <a:off x="2267744" y="1196752"/>
            <a:ext cx="4319587" cy="646331"/>
          </a:xfrm>
          <a:prstGeom prst="rect">
            <a:avLst/>
          </a:prstGeom>
          <a:noFill/>
          <a:ln w="9525">
            <a:solidFill>
              <a:schemeClr val="tx1"/>
            </a:solidFill>
            <a:miter lim="800000"/>
            <a:headEnd/>
            <a:tailEnd/>
          </a:ln>
        </p:spPr>
        <p:txBody>
          <a:bodyPr>
            <a:spAutoFit/>
          </a:bodyPr>
          <a:lstStyle/>
          <a:p>
            <a:r>
              <a:rPr lang="ja-JP" altLang="en-US" dirty="0" smtClean="0"/>
              <a:t>隠蔽している手領域を</a:t>
            </a:r>
            <a:r>
              <a:rPr lang="ja-JP" altLang="en-US" dirty="0"/>
              <a:t>仮の手領域とし、その領域に隣接</a:t>
            </a:r>
            <a:r>
              <a:rPr lang="ja-JP" altLang="en-US" dirty="0" smtClean="0"/>
              <a:t>する同距離の</a:t>
            </a:r>
            <a:r>
              <a:rPr lang="ja-JP" altLang="en-US" dirty="0"/>
              <a:t>画素をマージ</a:t>
            </a:r>
            <a:endParaRPr lang="en-US" altLang="ja-JP" dirty="0"/>
          </a:p>
        </p:txBody>
      </p:sp>
      <p:sp>
        <p:nvSpPr>
          <p:cNvPr id="66" name="テキスト ボックス 136"/>
          <p:cNvSpPr txBox="1">
            <a:spLocks noChangeArrowheads="1"/>
          </p:cNvSpPr>
          <p:nvPr/>
        </p:nvSpPr>
        <p:spPr bwMode="auto">
          <a:xfrm>
            <a:off x="2268538" y="2997200"/>
            <a:ext cx="4319587" cy="646331"/>
          </a:xfrm>
          <a:prstGeom prst="rect">
            <a:avLst/>
          </a:prstGeom>
          <a:noFill/>
          <a:ln w="9525">
            <a:solidFill>
              <a:schemeClr val="tx1"/>
            </a:solidFill>
            <a:miter lim="800000"/>
            <a:headEnd/>
            <a:tailEnd/>
          </a:ln>
        </p:spPr>
        <p:txBody>
          <a:bodyPr>
            <a:spAutoFit/>
          </a:bodyPr>
          <a:lstStyle/>
          <a:p>
            <a:r>
              <a:rPr lang="ja-JP" altLang="en-US" dirty="0" smtClean="0"/>
              <a:t>同距離にあり、隠蔽していない領域に隣接する距離値が類似の画素をマージ</a:t>
            </a:r>
            <a:endParaRPr lang="en-US" altLang="ja-JP" dirty="0"/>
          </a:p>
        </p:txBody>
      </p:sp>
      <p:sp>
        <p:nvSpPr>
          <p:cNvPr id="67" name="下矢印 66"/>
          <p:cNvSpPr/>
          <p:nvPr/>
        </p:nvSpPr>
        <p:spPr>
          <a:xfrm>
            <a:off x="4140200" y="2204864"/>
            <a:ext cx="647700" cy="50323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8" name="テキスト ボックス 140"/>
          <p:cNvSpPr txBox="1">
            <a:spLocks noChangeArrowheads="1"/>
          </p:cNvSpPr>
          <p:nvPr/>
        </p:nvSpPr>
        <p:spPr bwMode="auto">
          <a:xfrm>
            <a:off x="107950" y="4005263"/>
            <a:ext cx="2124075" cy="646331"/>
          </a:xfrm>
          <a:prstGeom prst="rect">
            <a:avLst/>
          </a:prstGeom>
          <a:noFill/>
          <a:ln w="19050">
            <a:solidFill>
              <a:srgbClr val="00B0F0"/>
            </a:solidFill>
            <a:miter lim="800000"/>
            <a:headEnd/>
            <a:tailEnd/>
          </a:ln>
        </p:spPr>
        <p:txBody>
          <a:bodyPr>
            <a:spAutoFit/>
          </a:bodyPr>
          <a:lstStyle/>
          <a:p>
            <a:r>
              <a:rPr lang="ja-JP" altLang="en-US" dirty="0" smtClean="0"/>
              <a:t>顔と重なっていない領域からスタート</a:t>
            </a:r>
            <a:endParaRPr lang="ja-JP" alt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p:cNvSpPr>
            <a:spLocks noGrp="1"/>
          </p:cNvSpPr>
          <p:nvPr>
            <p:ph type="title"/>
          </p:nvPr>
        </p:nvSpPr>
        <p:spPr/>
        <p:txBody>
          <a:bodyPr/>
          <a:lstStyle/>
          <a:p>
            <a:pPr eaLnBrk="1" hangingPunct="1"/>
            <a:r>
              <a:rPr lang="ja-JP" altLang="en-US" smtClean="0">
                <a:solidFill>
                  <a:schemeClr val="bg1"/>
                </a:solidFill>
              </a:rPr>
              <a:t>顔領域抽出</a:t>
            </a:r>
          </a:p>
        </p:txBody>
      </p:sp>
      <p:sp>
        <p:nvSpPr>
          <p:cNvPr id="25603" name="テキスト ボックス 41"/>
          <p:cNvSpPr txBox="1">
            <a:spLocks noChangeArrowheads="1"/>
          </p:cNvSpPr>
          <p:nvPr/>
        </p:nvSpPr>
        <p:spPr bwMode="auto">
          <a:xfrm>
            <a:off x="2700338" y="5589588"/>
            <a:ext cx="1008062" cy="368300"/>
          </a:xfrm>
          <a:prstGeom prst="rect">
            <a:avLst/>
          </a:prstGeom>
          <a:noFill/>
          <a:ln w="9525">
            <a:noFill/>
            <a:miter lim="800000"/>
            <a:headEnd/>
            <a:tailEnd/>
          </a:ln>
        </p:spPr>
        <p:txBody>
          <a:bodyPr>
            <a:spAutoFit/>
          </a:bodyPr>
          <a:lstStyle/>
          <a:p>
            <a:r>
              <a:rPr lang="ja-JP" altLang="en-US"/>
              <a:t>手領域</a:t>
            </a:r>
          </a:p>
        </p:txBody>
      </p:sp>
      <p:sp>
        <p:nvSpPr>
          <p:cNvPr id="25604" name="テキスト ボックス 42"/>
          <p:cNvSpPr txBox="1">
            <a:spLocks noChangeArrowheads="1"/>
          </p:cNvSpPr>
          <p:nvPr/>
        </p:nvSpPr>
        <p:spPr bwMode="auto">
          <a:xfrm>
            <a:off x="250825" y="5589588"/>
            <a:ext cx="1944688" cy="369887"/>
          </a:xfrm>
          <a:prstGeom prst="rect">
            <a:avLst/>
          </a:prstGeom>
          <a:noFill/>
          <a:ln w="9525">
            <a:noFill/>
            <a:miter lim="800000"/>
            <a:headEnd/>
            <a:tailEnd/>
          </a:ln>
        </p:spPr>
        <p:txBody>
          <a:bodyPr>
            <a:spAutoFit/>
          </a:bodyPr>
          <a:lstStyle/>
          <a:p>
            <a:r>
              <a:rPr lang="ja-JP" altLang="en-US"/>
              <a:t>顔と手を含む領域</a:t>
            </a:r>
          </a:p>
        </p:txBody>
      </p:sp>
      <p:sp>
        <p:nvSpPr>
          <p:cNvPr id="25605" name="テキスト ボックス 41"/>
          <p:cNvSpPr txBox="1">
            <a:spLocks noChangeArrowheads="1"/>
          </p:cNvSpPr>
          <p:nvPr/>
        </p:nvSpPr>
        <p:spPr bwMode="auto">
          <a:xfrm>
            <a:off x="4716463" y="5589588"/>
            <a:ext cx="1079500" cy="369887"/>
          </a:xfrm>
          <a:prstGeom prst="rect">
            <a:avLst/>
          </a:prstGeom>
          <a:noFill/>
          <a:ln w="9525">
            <a:noFill/>
            <a:miter lim="800000"/>
            <a:headEnd/>
            <a:tailEnd/>
          </a:ln>
        </p:spPr>
        <p:txBody>
          <a:bodyPr>
            <a:spAutoFit/>
          </a:bodyPr>
          <a:lstStyle/>
          <a:p>
            <a:r>
              <a:rPr lang="ja-JP" altLang="en-US"/>
              <a:t>顔領域</a:t>
            </a:r>
          </a:p>
        </p:txBody>
      </p:sp>
      <p:sp>
        <p:nvSpPr>
          <p:cNvPr id="25606" name="テキスト ボックス 41"/>
          <p:cNvSpPr txBox="1">
            <a:spLocks noChangeArrowheads="1"/>
          </p:cNvSpPr>
          <p:nvPr/>
        </p:nvSpPr>
        <p:spPr bwMode="auto">
          <a:xfrm>
            <a:off x="6372225" y="5732463"/>
            <a:ext cx="2519363" cy="369887"/>
          </a:xfrm>
          <a:prstGeom prst="rect">
            <a:avLst/>
          </a:prstGeom>
          <a:noFill/>
          <a:ln w="9525">
            <a:noFill/>
            <a:miter lim="800000"/>
            <a:headEnd/>
            <a:tailEnd/>
          </a:ln>
        </p:spPr>
        <p:txBody>
          <a:bodyPr>
            <a:spAutoFit/>
          </a:bodyPr>
          <a:lstStyle/>
          <a:p>
            <a:r>
              <a:rPr lang="ja-JP" altLang="en-US"/>
              <a:t>顔領域（赤い枠線の中）</a:t>
            </a:r>
          </a:p>
        </p:txBody>
      </p:sp>
      <p:pic>
        <p:nvPicPr>
          <p:cNvPr id="25607" name="Picture 16"/>
          <p:cNvPicPr>
            <a:picLocks noChangeAspect="1" noChangeArrowheads="1"/>
          </p:cNvPicPr>
          <p:nvPr/>
        </p:nvPicPr>
        <p:blipFill>
          <a:blip r:embed="rId2" cstate="print"/>
          <a:srcRect/>
          <a:stretch>
            <a:fillRect/>
          </a:stretch>
        </p:blipFill>
        <p:spPr bwMode="auto">
          <a:xfrm>
            <a:off x="6443663" y="2924175"/>
            <a:ext cx="2232025" cy="2676525"/>
          </a:xfrm>
          <a:prstGeom prst="rect">
            <a:avLst/>
          </a:prstGeom>
          <a:noFill/>
          <a:ln w="9525">
            <a:noFill/>
            <a:miter lim="800000"/>
            <a:headEnd/>
            <a:tailEnd/>
          </a:ln>
        </p:spPr>
      </p:pic>
      <p:pic>
        <p:nvPicPr>
          <p:cNvPr id="25608" name="Picture 17"/>
          <p:cNvPicPr>
            <a:picLocks noChangeAspect="1" noChangeArrowheads="1"/>
          </p:cNvPicPr>
          <p:nvPr/>
        </p:nvPicPr>
        <p:blipFill>
          <a:blip r:embed="rId3" cstate="print"/>
          <a:srcRect/>
          <a:stretch>
            <a:fillRect/>
          </a:stretch>
        </p:blipFill>
        <p:spPr bwMode="auto">
          <a:xfrm>
            <a:off x="4140200" y="3213100"/>
            <a:ext cx="1800225" cy="2157413"/>
          </a:xfrm>
          <a:prstGeom prst="rect">
            <a:avLst/>
          </a:prstGeom>
          <a:noFill/>
          <a:ln w="9525">
            <a:noFill/>
            <a:miter lim="800000"/>
            <a:headEnd/>
            <a:tailEnd/>
          </a:ln>
        </p:spPr>
      </p:pic>
      <p:pic>
        <p:nvPicPr>
          <p:cNvPr id="25609" name="Picture 18"/>
          <p:cNvPicPr>
            <a:picLocks noChangeAspect="1" noChangeArrowheads="1"/>
          </p:cNvPicPr>
          <p:nvPr/>
        </p:nvPicPr>
        <p:blipFill>
          <a:blip r:embed="rId4" cstate="print"/>
          <a:srcRect/>
          <a:stretch>
            <a:fillRect/>
          </a:stretch>
        </p:blipFill>
        <p:spPr bwMode="auto">
          <a:xfrm>
            <a:off x="395288" y="3213100"/>
            <a:ext cx="1800225" cy="2157413"/>
          </a:xfrm>
          <a:prstGeom prst="rect">
            <a:avLst/>
          </a:prstGeom>
          <a:noFill/>
          <a:ln w="9525">
            <a:noFill/>
            <a:miter lim="800000"/>
            <a:headEnd/>
            <a:tailEnd/>
          </a:ln>
        </p:spPr>
      </p:pic>
      <p:pic>
        <p:nvPicPr>
          <p:cNvPr id="25610" name="Picture 19"/>
          <p:cNvPicPr>
            <a:picLocks noChangeAspect="1" noChangeArrowheads="1"/>
          </p:cNvPicPr>
          <p:nvPr/>
        </p:nvPicPr>
        <p:blipFill>
          <a:blip r:embed="rId5" cstate="print"/>
          <a:srcRect/>
          <a:stretch>
            <a:fillRect/>
          </a:stretch>
        </p:blipFill>
        <p:spPr bwMode="auto">
          <a:xfrm>
            <a:off x="2268538" y="3211513"/>
            <a:ext cx="1803400" cy="2162175"/>
          </a:xfrm>
          <a:prstGeom prst="rect">
            <a:avLst/>
          </a:prstGeom>
          <a:noFill/>
          <a:ln w="9525">
            <a:noFill/>
            <a:miter lim="800000"/>
            <a:headEnd/>
            <a:tailEnd/>
          </a:ln>
        </p:spPr>
      </p:pic>
      <p:sp>
        <p:nvSpPr>
          <p:cNvPr id="25611" name="コンテンツ プレースホルダ 2"/>
          <p:cNvSpPr>
            <a:spLocks noGrp="1"/>
          </p:cNvSpPr>
          <p:nvPr>
            <p:ph idx="1"/>
          </p:nvPr>
        </p:nvSpPr>
        <p:spPr>
          <a:xfrm>
            <a:off x="395288" y="1196975"/>
            <a:ext cx="8064500" cy="1296988"/>
          </a:xfrm>
        </p:spPr>
        <p:txBody>
          <a:bodyPr/>
          <a:lstStyle/>
          <a:p>
            <a:r>
              <a:rPr lang="ja-JP" altLang="en-US" sz="2400" smtClean="0"/>
              <a:t>顔と手を含む領域から手領域を抽出した</a:t>
            </a:r>
            <a:endParaRPr lang="en-US" altLang="ja-JP" sz="2400" smtClean="0"/>
          </a:p>
          <a:p>
            <a:endParaRPr lang="en-US" altLang="ja-JP" sz="2400" smtClean="0"/>
          </a:p>
          <a:p>
            <a:r>
              <a:rPr lang="ja-JP" altLang="en-US" sz="2400" smtClean="0"/>
              <a:t>残った顔候補領域から顔座標</a:t>
            </a:r>
            <a:r>
              <a:rPr lang="en-US" altLang="ja-JP" sz="2400" smtClean="0"/>
              <a:t>(X</a:t>
            </a:r>
            <a:r>
              <a:rPr lang="en-US" altLang="ja-JP" sz="1200" smtClean="0"/>
              <a:t>F</a:t>
            </a:r>
            <a:r>
              <a:rPr lang="en-US" altLang="ja-JP" sz="2400" smtClean="0"/>
              <a:t>, Y</a:t>
            </a:r>
            <a:r>
              <a:rPr lang="en-US" altLang="ja-JP" sz="1200" smtClean="0"/>
              <a:t>F</a:t>
            </a:r>
            <a:r>
              <a:rPr lang="en-US" altLang="ja-JP" sz="2400" smtClean="0"/>
              <a:t>, Z</a:t>
            </a:r>
            <a:r>
              <a:rPr lang="en-US" altLang="ja-JP" sz="1200" smtClean="0"/>
              <a:t>F</a:t>
            </a:r>
            <a:r>
              <a:rPr lang="en-US" altLang="ja-JP" sz="2400" smtClean="0"/>
              <a:t>)</a:t>
            </a:r>
            <a:r>
              <a:rPr lang="ja-JP" altLang="en-US" sz="2400" smtClean="0"/>
              <a:t>から隣接する距離値が類似の画素をマージ</a:t>
            </a:r>
          </a:p>
          <a:p>
            <a:endParaRPr lang="ja-JP" altLang="en-US" sz="240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タイトル 1"/>
          <p:cNvSpPr>
            <a:spLocks noGrp="1"/>
          </p:cNvSpPr>
          <p:nvPr>
            <p:ph type="title"/>
          </p:nvPr>
        </p:nvSpPr>
        <p:spPr/>
        <p:txBody>
          <a:bodyPr/>
          <a:lstStyle/>
          <a:p>
            <a:r>
              <a:rPr lang="ja-JP" altLang="en-US" smtClean="0">
                <a:solidFill>
                  <a:schemeClr val="bg1"/>
                </a:solidFill>
              </a:rPr>
              <a:t>顔と手領域を抽出した結果</a:t>
            </a:r>
          </a:p>
        </p:txBody>
      </p:sp>
      <p:graphicFrame>
        <p:nvGraphicFramePr>
          <p:cNvPr id="9" name="表 8"/>
          <p:cNvGraphicFramePr>
            <a:graphicFrameLocks noGrp="1"/>
          </p:cNvGraphicFramePr>
          <p:nvPr/>
        </p:nvGraphicFramePr>
        <p:xfrm>
          <a:off x="1403350" y="1230313"/>
          <a:ext cx="6096000" cy="1463040"/>
        </p:xfrm>
        <a:graphic>
          <a:graphicData uri="http://schemas.openxmlformats.org/drawingml/2006/table">
            <a:tbl>
              <a:tblPr bandRow="1">
                <a:tableStyleId>{5C22544A-7EE6-4342-B048-85BDC9FD1C3A}</a:tableStyleId>
              </a:tblPr>
              <a:tblGrid>
                <a:gridCol w="1219200"/>
                <a:gridCol w="1219200"/>
                <a:gridCol w="1219200"/>
                <a:gridCol w="1219200"/>
                <a:gridCol w="1219200"/>
              </a:tblGrid>
              <a:tr h="294494">
                <a:tc>
                  <a:txBody>
                    <a:bodyPr/>
                    <a:lstStyle/>
                    <a:p>
                      <a:pPr algn="l"/>
                      <a:r>
                        <a:rPr kumimoji="1" lang="ja-JP" altLang="en-US" b="0" dirty="0" smtClean="0">
                          <a:solidFill>
                            <a:schemeClr val="tx1"/>
                          </a:solidFill>
                        </a:rPr>
                        <a:t>本当</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昼</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迷惑</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好き</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構わない</a:t>
                      </a:r>
                      <a:endParaRPr kumimoji="1" lang="ja-JP" altLang="en-US" b="0" dirty="0">
                        <a:solidFill>
                          <a:schemeClr val="tx1"/>
                        </a:solidFill>
                      </a:endParaRPr>
                    </a:p>
                  </a:txBody>
                  <a:tcPr>
                    <a:solidFill>
                      <a:schemeClr val="accent1">
                        <a:lumMod val="75000"/>
                      </a:schemeClr>
                    </a:solidFill>
                  </a:tcPr>
                </a:tc>
              </a:tr>
              <a:tr h="298585">
                <a:tc>
                  <a:txBody>
                    <a:bodyPr/>
                    <a:lstStyle/>
                    <a:p>
                      <a:pPr algn="l"/>
                      <a:r>
                        <a:rPr kumimoji="1" lang="ja-JP" altLang="en-US" b="0" dirty="0" smtClean="0">
                          <a:solidFill>
                            <a:schemeClr val="tx1"/>
                          </a:solidFill>
                        </a:rPr>
                        <a:t>言う</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年齢</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父</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明治</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私</a:t>
                      </a:r>
                      <a:endParaRPr kumimoji="1" lang="ja-JP" altLang="en-US" b="0" dirty="0">
                        <a:solidFill>
                          <a:schemeClr val="tx1"/>
                        </a:solidFill>
                      </a:endParaRPr>
                    </a:p>
                  </a:txBody>
                  <a:tcPr>
                    <a:solidFill>
                      <a:schemeClr val="accent1">
                        <a:lumMod val="75000"/>
                      </a:schemeClr>
                    </a:solidFill>
                  </a:tcPr>
                </a:tc>
              </a:tr>
              <a:tr h="298585">
                <a:tc>
                  <a:txBody>
                    <a:bodyPr/>
                    <a:lstStyle/>
                    <a:p>
                      <a:pPr algn="l"/>
                      <a:r>
                        <a:rPr kumimoji="1" lang="ja-JP" altLang="en-US" b="0" dirty="0" smtClean="0">
                          <a:solidFill>
                            <a:schemeClr val="tx1"/>
                          </a:solidFill>
                        </a:rPr>
                        <a:t>良い</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風邪</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魅力</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悪い</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自慢</a:t>
                      </a:r>
                      <a:endParaRPr kumimoji="1" lang="ja-JP" altLang="en-US" b="0" dirty="0">
                        <a:solidFill>
                          <a:schemeClr val="tx1"/>
                        </a:solidFill>
                      </a:endParaRPr>
                    </a:p>
                  </a:txBody>
                  <a:tcPr>
                    <a:solidFill>
                      <a:schemeClr val="accent1">
                        <a:lumMod val="75000"/>
                      </a:schemeClr>
                    </a:solidFill>
                  </a:tcPr>
                </a:tc>
              </a:tr>
              <a:tr h="298585">
                <a:tc>
                  <a:txBody>
                    <a:bodyPr/>
                    <a:lstStyle/>
                    <a:p>
                      <a:pPr algn="l"/>
                      <a:r>
                        <a:rPr kumimoji="1" lang="ja-JP" altLang="en-US" b="0" dirty="0" smtClean="0">
                          <a:solidFill>
                            <a:schemeClr val="tx1"/>
                          </a:solidFill>
                        </a:rPr>
                        <a:t>鳥</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寝る</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夜</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ありがとう</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温度</a:t>
                      </a:r>
                      <a:endParaRPr kumimoji="1" lang="ja-JP" altLang="en-US" b="0" dirty="0">
                        <a:solidFill>
                          <a:schemeClr val="tx1"/>
                        </a:solidFill>
                      </a:endParaRPr>
                    </a:p>
                  </a:txBody>
                  <a:tcPr>
                    <a:solidFill>
                      <a:schemeClr val="accent1">
                        <a:lumMod val="75000"/>
                      </a:schemeClr>
                    </a:solidFill>
                  </a:tcPr>
                </a:tc>
              </a:tr>
            </a:tbl>
          </a:graphicData>
        </a:graphic>
      </p:graphicFrame>
      <p:sp>
        <p:nvSpPr>
          <p:cNvPr id="26663" name="テキスト ボックス 9"/>
          <p:cNvSpPr txBox="1">
            <a:spLocks noChangeArrowheads="1"/>
          </p:cNvSpPr>
          <p:nvPr/>
        </p:nvSpPr>
        <p:spPr bwMode="auto">
          <a:xfrm>
            <a:off x="7451725" y="2339975"/>
            <a:ext cx="865188" cy="368300"/>
          </a:xfrm>
          <a:prstGeom prst="rect">
            <a:avLst/>
          </a:prstGeom>
          <a:noFill/>
          <a:ln w="9525">
            <a:noFill/>
            <a:miter lim="800000"/>
            <a:headEnd/>
            <a:tailEnd/>
          </a:ln>
        </p:spPr>
        <p:txBody>
          <a:bodyPr>
            <a:spAutoFit/>
          </a:bodyPr>
          <a:lstStyle/>
          <a:p>
            <a:r>
              <a:rPr lang="en-US" altLang="ja-JP"/>
              <a:t>etc… </a:t>
            </a:r>
            <a:endParaRPr lang="ja-JP" altLang="en-US"/>
          </a:p>
        </p:txBody>
      </p:sp>
      <p:sp>
        <p:nvSpPr>
          <p:cNvPr id="11" name="角丸四角形 10"/>
          <p:cNvSpPr/>
          <p:nvPr/>
        </p:nvSpPr>
        <p:spPr>
          <a:xfrm>
            <a:off x="6300192" y="1556792"/>
            <a:ext cx="1223963" cy="431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角丸四角形 11"/>
          <p:cNvSpPr/>
          <p:nvPr/>
        </p:nvSpPr>
        <p:spPr>
          <a:xfrm>
            <a:off x="2555776" y="1196752"/>
            <a:ext cx="1225550" cy="431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3" name="直線矢印コネクタ 12"/>
          <p:cNvCxnSpPr>
            <a:stCxn id="11" idx="2"/>
            <a:endCxn id="19" idx="0"/>
          </p:cNvCxnSpPr>
          <p:nvPr/>
        </p:nvCxnSpPr>
        <p:spPr>
          <a:xfrm>
            <a:off x="6912174" y="1988592"/>
            <a:ext cx="535708" cy="9970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a:stCxn id="12" idx="2"/>
            <a:endCxn id="21" idx="0"/>
          </p:cNvCxnSpPr>
          <p:nvPr/>
        </p:nvCxnSpPr>
        <p:spPr>
          <a:xfrm flipH="1">
            <a:off x="1511660" y="1628552"/>
            <a:ext cx="1656891" cy="1368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668" name="テキスト ボックス 8"/>
          <p:cNvSpPr txBox="1">
            <a:spLocks noChangeArrowheads="1"/>
          </p:cNvSpPr>
          <p:nvPr/>
        </p:nvSpPr>
        <p:spPr bwMode="auto">
          <a:xfrm>
            <a:off x="971550" y="836613"/>
            <a:ext cx="1439863" cy="461962"/>
          </a:xfrm>
          <a:prstGeom prst="rect">
            <a:avLst/>
          </a:prstGeom>
          <a:noFill/>
          <a:ln w="9525">
            <a:noFill/>
            <a:miter lim="800000"/>
            <a:headEnd/>
            <a:tailEnd/>
          </a:ln>
        </p:spPr>
        <p:txBody>
          <a:bodyPr>
            <a:spAutoFit/>
          </a:bodyPr>
          <a:lstStyle/>
          <a:p>
            <a:r>
              <a:rPr lang="ja-JP" altLang="en-US" sz="2400"/>
              <a:t>手話単語</a:t>
            </a:r>
          </a:p>
        </p:txBody>
      </p:sp>
      <p:pic>
        <p:nvPicPr>
          <p:cNvPr id="14" name="Picture 4"/>
          <p:cNvPicPr>
            <a:picLocks noChangeAspect="1" noChangeArrowheads="1"/>
          </p:cNvPicPr>
          <p:nvPr/>
        </p:nvPicPr>
        <p:blipFill>
          <a:blip r:embed="rId2" cstate="print"/>
          <a:srcRect/>
          <a:stretch>
            <a:fillRect/>
          </a:stretch>
        </p:blipFill>
        <p:spPr bwMode="auto">
          <a:xfrm>
            <a:off x="6080238" y="3672093"/>
            <a:ext cx="2956258" cy="2565219"/>
          </a:xfrm>
          <a:prstGeom prst="rect">
            <a:avLst/>
          </a:prstGeom>
          <a:noFill/>
          <a:ln w="9525">
            <a:noFill/>
            <a:miter lim="800000"/>
            <a:headEnd/>
            <a:tailEnd/>
          </a:ln>
        </p:spPr>
      </p:pic>
      <p:pic>
        <p:nvPicPr>
          <p:cNvPr id="15" name="Picture 3"/>
          <p:cNvPicPr>
            <a:picLocks noChangeAspect="1" noChangeArrowheads="1"/>
          </p:cNvPicPr>
          <p:nvPr/>
        </p:nvPicPr>
        <p:blipFill>
          <a:blip r:embed="rId3" cstate="print"/>
          <a:srcRect/>
          <a:stretch>
            <a:fillRect/>
          </a:stretch>
        </p:blipFill>
        <p:spPr bwMode="auto">
          <a:xfrm>
            <a:off x="2987824" y="3648779"/>
            <a:ext cx="2954561" cy="2606965"/>
          </a:xfrm>
          <a:prstGeom prst="rect">
            <a:avLst/>
          </a:prstGeom>
          <a:noFill/>
          <a:ln w="9525">
            <a:noFill/>
            <a:miter lim="800000"/>
            <a:headEnd/>
            <a:tailEnd/>
          </a:ln>
        </p:spPr>
      </p:pic>
      <p:pic>
        <p:nvPicPr>
          <p:cNvPr id="17" name="Picture 5"/>
          <p:cNvPicPr>
            <a:picLocks noChangeAspect="1" noChangeArrowheads="1"/>
          </p:cNvPicPr>
          <p:nvPr/>
        </p:nvPicPr>
        <p:blipFill>
          <a:blip r:embed="rId4" cstate="print"/>
          <a:srcRect/>
          <a:stretch>
            <a:fillRect/>
          </a:stretch>
        </p:blipFill>
        <p:spPr bwMode="auto">
          <a:xfrm>
            <a:off x="179512" y="3645024"/>
            <a:ext cx="2627784" cy="2627784"/>
          </a:xfrm>
          <a:prstGeom prst="rect">
            <a:avLst/>
          </a:prstGeom>
          <a:noFill/>
          <a:ln w="9525">
            <a:noFill/>
            <a:miter lim="800000"/>
            <a:headEnd/>
            <a:tailEnd/>
          </a:ln>
        </p:spPr>
      </p:pic>
      <p:sp>
        <p:nvSpPr>
          <p:cNvPr id="19" name="テキスト ボックス 8"/>
          <p:cNvSpPr txBox="1">
            <a:spLocks noChangeArrowheads="1"/>
          </p:cNvSpPr>
          <p:nvPr/>
        </p:nvSpPr>
        <p:spPr bwMode="auto">
          <a:xfrm>
            <a:off x="6907822" y="2985668"/>
            <a:ext cx="1080120" cy="584775"/>
          </a:xfrm>
          <a:prstGeom prst="rect">
            <a:avLst/>
          </a:prstGeom>
          <a:noFill/>
          <a:ln w="9525">
            <a:solidFill>
              <a:schemeClr val="tx1"/>
            </a:solidFill>
            <a:miter lim="800000"/>
            <a:headEnd/>
            <a:tailEnd/>
          </a:ln>
        </p:spPr>
        <p:txBody>
          <a:bodyPr wrap="square">
            <a:spAutoFit/>
          </a:bodyPr>
          <a:lstStyle/>
          <a:p>
            <a:r>
              <a:rPr lang="ja-JP" altLang="en-US" sz="3200" dirty="0" smtClean="0"/>
              <a:t>「私」</a:t>
            </a:r>
            <a:endParaRPr lang="ja-JP" altLang="en-US" sz="3200" dirty="0"/>
          </a:p>
        </p:txBody>
      </p:sp>
      <p:sp>
        <p:nvSpPr>
          <p:cNvPr id="20" name="テキスト ボックス 8"/>
          <p:cNvSpPr txBox="1">
            <a:spLocks noChangeArrowheads="1"/>
          </p:cNvSpPr>
          <p:nvPr/>
        </p:nvSpPr>
        <p:spPr bwMode="auto">
          <a:xfrm>
            <a:off x="3995936" y="2924944"/>
            <a:ext cx="1441450" cy="584775"/>
          </a:xfrm>
          <a:prstGeom prst="rect">
            <a:avLst/>
          </a:prstGeom>
          <a:noFill/>
          <a:ln w="9525">
            <a:solidFill>
              <a:schemeClr val="tx1"/>
            </a:solidFill>
            <a:miter lim="800000"/>
            <a:headEnd/>
            <a:tailEnd/>
          </a:ln>
        </p:spPr>
        <p:txBody>
          <a:bodyPr>
            <a:spAutoFit/>
          </a:bodyPr>
          <a:lstStyle/>
          <a:p>
            <a:r>
              <a:rPr lang="ja-JP" altLang="en-US" sz="3200" dirty="0" smtClean="0"/>
              <a:t>「迷惑」</a:t>
            </a:r>
            <a:endParaRPr lang="ja-JP" altLang="en-US" sz="3200" dirty="0"/>
          </a:p>
        </p:txBody>
      </p:sp>
      <p:sp>
        <p:nvSpPr>
          <p:cNvPr id="21" name="テキスト ボックス 8"/>
          <p:cNvSpPr txBox="1">
            <a:spLocks noChangeArrowheads="1"/>
          </p:cNvSpPr>
          <p:nvPr/>
        </p:nvSpPr>
        <p:spPr bwMode="auto">
          <a:xfrm>
            <a:off x="899592" y="2996952"/>
            <a:ext cx="1224136" cy="585788"/>
          </a:xfrm>
          <a:prstGeom prst="rect">
            <a:avLst/>
          </a:prstGeom>
          <a:noFill/>
          <a:ln w="9525">
            <a:solidFill>
              <a:schemeClr val="tx1"/>
            </a:solidFill>
            <a:miter lim="800000"/>
            <a:headEnd/>
            <a:tailEnd/>
          </a:ln>
        </p:spPr>
        <p:txBody>
          <a:bodyPr wrap="square">
            <a:spAutoFit/>
          </a:bodyPr>
          <a:lstStyle/>
          <a:p>
            <a:r>
              <a:rPr lang="ja-JP" altLang="en-US" sz="3200" dirty="0" smtClean="0"/>
              <a:t>「昼」</a:t>
            </a:r>
            <a:endParaRPr lang="ja-JP" altLang="en-US" sz="3200" dirty="0"/>
          </a:p>
        </p:txBody>
      </p:sp>
      <p:sp>
        <p:nvSpPr>
          <p:cNvPr id="22" name="角丸四角形 21"/>
          <p:cNvSpPr/>
          <p:nvPr/>
        </p:nvSpPr>
        <p:spPr>
          <a:xfrm>
            <a:off x="3851920" y="1196752"/>
            <a:ext cx="1225550" cy="431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24" name="直線矢印コネクタ 23"/>
          <p:cNvCxnSpPr>
            <a:stCxn id="22" idx="2"/>
            <a:endCxn id="20" idx="0"/>
          </p:cNvCxnSpPr>
          <p:nvPr/>
        </p:nvCxnSpPr>
        <p:spPr>
          <a:xfrm>
            <a:off x="4464695" y="1628552"/>
            <a:ext cx="251966" cy="129639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タイトル 1"/>
          <p:cNvSpPr>
            <a:spLocks noGrp="1"/>
          </p:cNvSpPr>
          <p:nvPr>
            <p:ph type="title"/>
          </p:nvPr>
        </p:nvSpPr>
        <p:spPr/>
        <p:txBody>
          <a:bodyPr/>
          <a:lstStyle/>
          <a:p>
            <a:r>
              <a:rPr lang="ja-JP" altLang="en-US" smtClean="0">
                <a:solidFill>
                  <a:schemeClr val="bg1"/>
                </a:solidFill>
              </a:rPr>
              <a:t>顔と手領域を抽出した結果</a:t>
            </a:r>
          </a:p>
        </p:txBody>
      </p:sp>
      <p:pic>
        <p:nvPicPr>
          <p:cNvPr id="26627" name="Picture 5" descr="C:\Users\mori.CV\Desktop\手話（言う）.gif"/>
          <p:cNvPicPr>
            <a:picLocks noChangeAspect="1" noChangeArrowheads="1" noCrop="1"/>
          </p:cNvPicPr>
          <p:nvPr/>
        </p:nvPicPr>
        <p:blipFill>
          <a:blip r:embed="rId2" cstate="print"/>
          <a:srcRect/>
          <a:stretch>
            <a:fillRect/>
          </a:stretch>
        </p:blipFill>
        <p:spPr bwMode="auto">
          <a:xfrm>
            <a:off x="323850" y="3644900"/>
            <a:ext cx="4127500" cy="3097213"/>
          </a:xfrm>
          <a:prstGeom prst="rect">
            <a:avLst/>
          </a:prstGeom>
          <a:noFill/>
          <a:ln w="9525">
            <a:noFill/>
            <a:miter lim="800000"/>
            <a:headEnd/>
            <a:tailEnd/>
          </a:ln>
        </p:spPr>
      </p:pic>
      <p:sp>
        <p:nvSpPr>
          <p:cNvPr id="26628" name="テキスト ボックス 8"/>
          <p:cNvSpPr txBox="1">
            <a:spLocks noChangeArrowheads="1"/>
          </p:cNvSpPr>
          <p:nvPr/>
        </p:nvSpPr>
        <p:spPr bwMode="auto">
          <a:xfrm>
            <a:off x="1403350" y="2987675"/>
            <a:ext cx="1441450" cy="585788"/>
          </a:xfrm>
          <a:prstGeom prst="rect">
            <a:avLst/>
          </a:prstGeom>
          <a:noFill/>
          <a:ln w="9525">
            <a:solidFill>
              <a:schemeClr val="tx1"/>
            </a:solidFill>
            <a:miter lim="800000"/>
            <a:headEnd/>
            <a:tailEnd/>
          </a:ln>
        </p:spPr>
        <p:txBody>
          <a:bodyPr>
            <a:spAutoFit/>
          </a:bodyPr>
          <a:lstStyle/>
          <a:p>
            <a:r>
              <a:rPr lang="ja-JP" altLang="en-US" sz="3200"/>
              <a:t>「言う」</a:t>
            </a:r>
          </a:p>
        </p:txBody>
      </p:sp>
      <p:pic>
        <p:nvPicPr>
          <p:cNvPr id="26629" name="Picture 2" descr="C:\Users\mori.CV\Desktop\夜.gif"/>
          <p:cNvPicPr>
            <a:picLocks noChangeAspect="1" noChangeArrowheads="1" noCrop="1"/>
          </p:cNvPicPr>
          <p:nvPr/>
        </p:nvPicPr>
        <p:blipFill>
          <a:blip r:embed="rId3" cstate="print"/>
          <a:srcRect/>
          <a:stretch>
            <a:fillRect/>
          </a:stretch>
        </p:blipFill>
        <p:spPr bwMode="auto">
          <a:xfrm>
            <a:off x="4645025" y="3644900"/>
            <a:ext cx="4103688" cy="3078163"/>
          </a:xfrm>
          <a:prstGeom prst="rect">
            <a:avLst/>
          </a:prstGeom>
          <a:noFill/>
          <a:ln w="9525">
            <a:noFill/>
            <a:miter lim="800000"/>
            <a:headEnd/>
            <a:tailEnd/>
          </a:ln>
        </p:spPr>
      </p:pic>
      <p:sp>
        <p:nvSpPr>
          <p:cNvPr id="26630" name="テキスト ボックス 8"/>
          <p:cNvSpPr txBox="1">
            <a:spLocks noChangeArrowheads="1"/>
          </p:cNvSpPr>
          <p:nvPr/>
        </p:nvSpPr>
        <p:spPr bwMode="auto">
          <a:xfrm>
            <a:off x="6011863" y="2987675"/>
            <a:ext cx="1152525" cy="585788"/>
          </a:xfrm>
          <a:prstGeom prst="rect">
            <a:avLst/>
          </a:prstGeom>
          <a:noFill/>
          <a:ln w="9525">
            <a:solidFill>
              <a:schemeClr val="tx1"/>
            </a:solidFill>
            <a:miter lim="800000"/>
            <a:headEnd/>
            <a:tailEnd/>
          </a:ln>
        </p:spPr>
        <p:txBody>
          <a:bodyPr>
            <a:spAutoFit/>
          </a:bodyPr>
          <a:lstStyle/>
          <a:p>
            <a:r>
              <a:rPr lang="ja-JP" altLang="en-US" sz="3200"/>
              <a:t>「夜」</a:t>
            </a:r>
          </a:p>
        </p:txBody>
      </p:sp>
      <p:graphicFrame>
        <p:nvGraphicFramePr>
          <p:cNvPr id="9" name="表 8"/>
          <p:cNvGraphicFramePr>
            <a:graphicFrameLocks noGrp="1"/>
          </p:cNvGraphicFramePr>
          <p:nvPr/>
        </p:nvGraphicFramePr>
        <p:xfrm>
          <a:off x="1403350" y="1230313"/>
          <a:ext cx="6096000" cy="1463040"/>
        </p:xfrm>
        <a:graphic>
          <a:graphicData uri="http://schemas.openxmlformats.org/drawingml/2006/table">
            <a:tbl>
              <a:tblPr bandRow="1">
                <a:tableStyleId>{5C22544A-7EE6-4342-B048-85BDC9FD1C3A}</a:tableStyleId>
              </a:tblPr>
              <a:tblGrid>
                <a:gridCol w="1219200"/>
                <a:gridCol w="1219200"/>
                <a:gridCol w="1219200"/>
                <a:gridCol w="1219200"/>
                <a:gridCol w="1219200"/>
              </a:tblGrid>
              <a:tr h="294494">
                <a:tc>
                  <a:txBody>
                    <a:bodyPr/>
                    <a:lstStyle/>
                    <a:p>
                      <a:pPr algn="l"/>
                      <a:r>
                        <a:rPr kumimoji="1" lang="ja-JP" altLang="en-US" b="0" dirty="0" smtClean="0">
                          <a:solidFill>
                            <a:schemeClr val="tx1"/>
                          </a:solidFill>
                        </a:rPr>
                        <a:t>本当</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昼</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迷惑</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好き</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構わない</a:t>
                      </a:r>
                      <a:endParaRPr kumimoji="1" lang="ja-JP" altLang="en-US" b="0" dirty="0">
                        <a:solidFill>
                          <a:schemeClr val="tx1"/>
                        </a:solidFill>
                      </a:endParaRPr>
                    </a:p>
                  </a:txBody>
                  <a:tcPr>
                    <a:solidFill>
                      <a:schemeClr val="accent1">
                        <a:lumMod val="75000"/>
                      </a:schemeClr>
                    </a:solidFill>
                  </a:tcPr>
                </a:tc>
              </a:tr>
              <a:tr h="298585">
                <a:tc>
                  <a:txBody>
                    <a:bodyPr/>
                    <a:lstStyle/>
                    <a:p>
                      <a:pPr algn="l"/>
                      <a:r>
                        <a:rPr kumimoji="1" lang="ja-JP" altLang="en-US" b="0" dirty="0" smtClean="0">
                          <a:solidFill>
                            <a:schemeClr val="tx1"/>
                          </a:solidFill>
                        </a:rPr>
                        <a:t>言う</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年齢</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父</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明治</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私</a:t>
                      </a:r>
                      <a:endParaRPr kumimoji="1" lang="ja-JP" altLang="en-US" b="0" dirty="0">
                        <a:solidFill>
                          <a:schemeClr val="tx1"/>
                        </a:solidFill>
                      </a:endParaRPr>
                    </a:p>
                  </a:txBody>
                  <a:tcPr>
                    <a:solidFill>
                      <a:schemeClr val="accent1">
                        <a:lumMod val="75000"/>
                      </a:schemeClr>
                    </a:solidFill>
                  </a:tcPr>
                </a:tc>
              </a:tr>
              <a:tr h="298585">
                <a:tc>
                  <a:txBody>
                    <a:bodyPr/>
                    <a:lstStyle/>
                    <a:p>
                      <a:pPr algn="l"/>
                      <a:r>
                        <a:rPr kumimoji="1" lang="ja-JP" altLang="en-US" b="0" dirty="0" smtClean="0">
                          <a:solidFill>
                            <a:schemeClr val="tx1"/>
                          </a:solidFill>
                        </a:rPr>
                        <a:t>良い</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風邪</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魅力</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悪い</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自慢</a:t>
                      </a:r>
                      <a:endParaRPr kumimoji="1" lang="ja-JP" altLang="en-US" b="0" dirty="0">
                        <a:solidFill>
                          <a:schemeClr val="tx1"/>
                        </a:solidFill>
                      </a:endParaRPr>
                    </a:p>
                  </a:txBody>
                  <a:tcPr>
                    <a:solidFill>
                      <a:schemeClr val="accent1">
                        <a:lumMod val="75000"/>
                      </a:schemeClr>
                    </a:solidFill>
                  </a:tcPr>
                </a:tc>
              </a:tr>
              <a:tr h="298585">
                <a:tc>
                  <a:txBody>
                    <a:bodyPr/>
                    <a:lstStyle/>
                    <a:p>
                      <a:pPr algn="l"/>
                      <a:r>
                        <a:rPr kumimoji="1" lang="ja-JP" altLang="en-US" b="0" dirty="0" smtClean="0">
                          <a:solidFill>
                            <a:schemeClr val="tx1"/>
                          </a:solidFill>
                        </a:rPr>
                        <a:t>鳥</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寝る</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夜</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ありがとう</a:t>
                      </a:r>
                      <a:endParaRPr kumimoji="1" lang="ja-JP" altLang="en-US" b="0" dirty="0">
                        <a:solidFill>
                          <a:schemeClr val="tx1"/>
                        </a:solidFill>
                      </a:endParaRPr>
                    </a:p>
                  </a:txBody>
                  <a:tcPr>
                    <a:solidFill>
                      <a:schemeClr val="accent1">
                        <a:lumMod val="75000"/>
                      </a:schemeClr>
                    </a:solidFill>
                  </a:tcPr>
                </a:tc>
                <a:tc>
                  <a:txBody>
                    <a:bodyPr/>
                    <a:lstStyle/>
                    <a:p>
                      <a:pPr algn="l"/>
                      <a:r>
                        <a:rPr kumimoji="1" lang="ja-JP" altLang="en-US" b="0" dirty="0" smtClean="0">
                          <a:solidFill>
                            <a:schemeClr val="tx1"/>
                          </a:solidFill>
                        </a:rPr>
                        <a:t>温度</a:t>
                      </a:r>
                      <a:endParaRPr kumimoji="1" lang="ja-JP" altLang="en-US" b="0" dirty="0">
                        <a:solidFill>
                          <a:schemeClr val="tx1"/>
                        </a:solidFill>
                      </a:endParaRPr>
                    </a:p>
                  </a:txBody>
                  <a:tcPr>
                    <a:solidFill>
                      <a:schemeClr val="accent1">
                        <a:lumMod val="75000"/>
                      </a:schemeClr>
                    </a:solidFill>
                  </a:tcPr>
                </a:tc>
              </a:tr>
            </a:tbl>
          </a:graphicData>
        </a:graphic>
      </p:graphicFrame>
      <p:sp>
        <p:nvSpPr>
          <p:cNvPr id="26663" name="テキスト ボックス 9"/>
          <p:cNvSpPr txBox="1">
            <a:spLocks noChangeArrowheads="1"/>
          </p:cNvSpPr>
          <p:nvPr/>
        </p:nvSpPr>
        <p:spPr bwMode="auto">
          <a:xfrm>
            <a:off x="7451725" y="2339975"/>
            <a:ext cx="865188" cy="368300"/>
          </a:xfrm>
          <a:prstGeom prst="rect">
            <a:avLst/>
          </a:prstGeom>
          <a:noFill/>
          <a:ln w="9525">
            <a:noFill/>
            <a:miter lim="800000"/>
            <a:headEnd/>
            <a:tailEnd/>
          </a:ln>
        </p:spPr>
        <p:txBody>
          <a:bodyPr>
            <a:spAutoFit/>
          </a:bodyPr>
          <a:lstStyle/>
          <a:p>
            <a:r>
              <a:rPr lang="en-US" altLang="ja-JP"/>
              <a:t>etc… </a:t>
            </a:r>
            <a:endParaRPr lang="ja-JP" altLang="en-US"/>
          </a:p>
        </p:txBody>
      </p:sp>
      <p:sp>
        <p:nvSpPr>
          <p:cNvPr id="11" name="角丸四角形 10"/>
          <p:cNvSpPr/>
          <p:nvPr/>
        </p:nvSpPr>
        <p:spPr>
          <a:xfrm>
            <a:off x="1403350" y="1557338"/>
            <a:ext cx="1223963" cy="431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角丸四角形 11"/>
          <p:cNvSpPr/>
          <p:nvPr/>
        </p:nvSpPr>
        <p:spPr>
          <a:xfrm>
            <a:off x="3851275" y="2276475"/>
            <a:ext cx="1225550" cy="431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3" name="直線矢印コネクタ 12"/>
          <p:cNvCxnSpPr>
            <a:stCxn id="11" idx="2"/>
            <a:endCxn id="26628" idx="0"/>
          </p:cNvCxnSpPr>
          <p:nvPr/>
        </p:nvCxnSpPr>
        <p:spPr>
          <a:xfrm>
            <a:off x="2016125" y="1989138"/>
            <a:ext cx="107950" cy="9985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a:stCxn id="12" idx="2"/>
            <a:endCxn id="26630" idx="0"/>
          </p:cNvCxnSpPr>
          <p:nvPr/>
        </p:nvCxnSpPr>
        <p:spPr>
          <a:xfrm>
            <a:off x="4464050" y="2708275"/>
            <a:ext cx="2124075" cy="279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668" name="テキスト ボックス 8"/>
          <p:cNvSpPr txBox="1">
            <a:spLocks noChangeArrowheads="1"/>
          </p:cNvSpPr>
          <p:nvPr/>
        </p:nvSpPr>
        <p:spPr bwMode="auto">
          <a:xfrm>
            <a:off x="971550" y="836613"/>
            <a:ext cx="1439863" cy="461962"/>
          </a:xfrm>
          <a:prstGeom prst="rect">
            <a:avLst/>
          </a:prstGeom>
          <a:noFill/>
          <a:ln w="9525">
            <a:noFill/>
            <a:miter lim="800000"/>
            <a:headEnd/>
            <a:tailEnd/>
          </a:ln>
        </p:spPr>
        <p:txBody>
          <a:bodyPr>
            <a:spAutoFit/>
          </a:bodyPr>
          <a:lstStyle/>
          <a:p>
            <a:r>
              <a:rPr lang="ja-JP" altLang="en-US" sz="2400"/>
              <a:t>手話単語</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p:cNvSpPr>
            <a:spLocks noGrp="1"/>
          </p:cNvSpPr>
          <p:nvPr>
            <p:ph type="title"/>
          </p:nvPr>
        </p:nvSpPr>
        <p:spPr/>
        <p:txBody>
          <a:bodyPr/>
          <a:lstStyle/>
          <a:p>
            <a:r>
              <a:rPr lang="ja-JP" altLang="en-US" smtClean="0">
                <a:solidFill>
                  <a:schemeClr val="bg1"/>
                </a:solidFill>
              </a:rPr>
              <a:t>まとめ</a:t>
            </a:r>
            <a:endParaRPr lang="ja-JP" altLang="en-US" smtClean="0"/>
          </a:p>
        </p:txBody>
      </p:sp>
      <p:sp>
        <p:nvSpPr>
          <p:cNvPr id="27651" name="コンテンツ プレースホルダ 2"/>
          <p:cNvSpPr>
            <a:spLocks noGrp="1"/>
          </p:cNvSpPr>
          <p:nvPr>
            <p:ph idx="1"/>
          </p:nvPr>
        </p:nvSpPr>
        <p:spPr>
          <a:xfrm>
            <a:off x="457200" y="1125539"/>
            <a:ext cx="8435280" cy="3887638"/>
          </a:xfrm>
        </p:spPr>
        <p:txBody>
          <a:bodyPr/>
          <a:lstStyle/>
          <a:p>
            <a:r>
              <a:rPr lang="ja-JP" altLang="en-US" sz="2100" dirty="0" smtClean="0"/>
              <a:t>手話動画において顔と手が隠蔽した場合に顔と手領域を分離・抽出した</a:t>
            </a:r>
            <a:endParaRPr lang="en-US" altLang="ja-JP" sz="2100" dirty="0" smtClean="0"/>
          </a:p>
          <a:p>
            <a:r>
              <a:rPr lang="ja-JP" altLang="en-US" sz="2100" dirty="0" smtClean="0"/>
              <a:t>隠蔽直前の顔・手距離テンプレートの照合と近接画素の距離の連続性に基づいて接近した顔・手領域を分離した</a:t>
            </a:r>
            <a:endParaRPr lang="en-US" altLang="ja-JP" sz="2100" dirty="0" smtClean="0"/>
          </a:p>
          <a:p>
            <a:r>
              <a:rPr lang="ja-JP" altLang="en-US" sz="2100" dirty="0" smtClean="0"/>
              <a:t>隠蔽を考慮した距離テンプレートの時間更新によって、隠蔽中に手形状が変化する場合にも領域抽出できた</a:t>
            </a:r>
            <a:endParaRPr lang="en-US" altLang="ja-JP" sz="2100" dirty="0" smtClean="0"/>
          </a:p>
          <a:p>
            <a:pPr>
              <a:buFontTx/>
              <a:buNone/>
            </a:pPr>
            <a:endParaRPr lang="en-US" altLang="ja-JP" sz="2100" dirty="0" smtClean="0"/>
          </a:p>
          <a:p>
            <a:pPr>
              <a:buFontTx/>
              <a:buNone/>
            </a:pPr>
            <a:r>
              <a:rPr lang="ja-JP" altLang="en-US" sz="2100" dirty="0" smtClean="0"/>
              <a:t>今後の課題</a:t>
            </a:r>
            <a:endParaRPr lang="en-US" altLang="ja-JP" sz="2100" dirty="0" smtClean="0"/>
          </a:p>
          <a:p>
            <a:r>
              <a:rPr lang="ja-JP" altLang="en-US" sz="2100" dirty="0" smtClean="0"/>
              <a:t>手と顔の隠蔽時、顔の回転を含んだ動きを考慮して手と顔を分離する</a:t>
            </a:r>
            <a:endParaRPr lang="en-US" altLang="ja-JP" sz="2100" dirty="0" smtClean="0"/>
          </a:p>
          <a:p>
            <a:r>
              <a:rPr lang="ja-JP" altLang="en-US" sz="2100" dirty="0" smtClean="0"/>
              <a:t>手話認識するために両手の形状特徴を入力として隠蔽を含む手話単語の時系列モデル</a:t>
            </a:r>
            <a:r>
              <a:rPr lang="en-US" altLang="ja-JP" sz="2100" dirty="0" smtClean="0"/>
              <a:t>(HMM)</a:t>
            </a:r>
            <a:r>
              <a:rPr lang="ja-JP" altLang="en-US" sz="2100" dirty="0" smtClean="0"/>
              <a:t>を学習し単語認識を行う</a:t>
            </a:r>
            <a:endParaRPr lang="en-US" altLang="ja-JP" sz="2100" dirty="0" smtClean="0"/>
          </a:p>
          <a:p>
            <a:endParaRPr lang="en-US" altLang="ja-JP" sz="2100" dirty="0" smtClean="0"/>
          </a:p>
          <a:p>
            <a:endParaRPr lang="en-US" altLang="ja-JP" sz="2100" dirty="0" smtClean="0"/>
          </a:p>
          <a:p>
            <a:endParaRPr lang="ja-JP" altLang="en-US" sz="2100" dirty="0" smtClean="0"/>
          </a:p>
        </p:txBody>
      </p:sp>
      <p:sp>
        <p:nvSpPr>
          <p:cNvPr id="27653" name="正方形/長方形 4"/>
          <p:cNvSpPr>
            <a:spLocks noChangeArrowheads="1"/>
          </p:cNvSpPr>
          <p:nvPr/>
        </p:nvSpPr>
        <p:spPr bwMode="auto">
          <a:xfrm>
            <a:off x="1043608" y="5530006"/>
            <a:ext cx="7200900" cy="923330"/>
          </a:xfrm>
          <a:prstGeom prst="rect">
            <a:avLst/>
          </a:prstGeom>
          <a:noFill/>
          <a:ln w="9525">
            <a:noFill/>
            <a:miter lim="800000"/>
            <a:headEnd/>
            <a:tailEnd/>
          </a:ln>
        </p:spPr>
        <p:txBody>
          <a:bodyPr>
            <a:spAutoFit/>
          </a:bodyPr>
          <a:lstStyle/>
          <a:p>
            <a:r>
              <a:rPr lang="ja-JP" altLang="en-US" dirty="0"/>
              <a:t>松尾 他</a:t>
            </a:r>
            <a:r>
              <a:rPr lang="ja-JP" altLang="en-US" dirty="0" smtClean="0"/>
              <a:t>“手話</a:t>
            </a:r>
            <a:r>
              <a:rPr lang="ja-JP" altLang="en-US" dirty="0"/>
              <a:t>認識のための動作の多様性に応じた</a:t>
            </a:r>
            <a:r>
              <a:rPr lang="en-US" altLang="ja-JP" dirty="0"/>
              <a:t>HMM</a:t>
            </a:r>
            <a:r>
              <a:rPr lang="ja-JP" altLang="en-US" dirty="0"/>
              <a:t>構造生成</a:t>
            </a:r>
            <a:r>
              <a:rPr lang="en-US" altLang="ja-JP" dirty="0"/>
              <a:t>”</a:t>
            </a:r>
            <a:r>
              <a:rPr lang="ja-JP" altLang="en-US" dirty="0"/>
              <a:t> </a:t>
            </a:r>
            <a:r>
              <a:rPr lang="en-US" altLang="ja-JP" dirty="0" smtClean="0"/>
              <a:t>,</a:t>
            </a:r>
            <a:r>
              <a:rPr lang="ja-JP" altLang="en-US" dirty="0" smtClean="0"/>
              <a:t>電子情報通信学会技術研究報告</a:t>
            </a:r>
            <a:r>
              <a:rPr lang="en-US" altLang="ja-JP" dirty="0" smtClean="0"/>
              <a:t>. MVE, </a:t>
            </a:r>
            <a:r>
              <a:rPr lang="ja-JP" altLang="en-US" dirty="0" smtClean="0"/>
              <a:t>マルチメディア・仮想環境基礎 </a:t>
            </a:r>
            <a:r>
              <a:rPr lang="en-US" altLang="ja-JP" dirty="0" smtClean="0"/>
              <a:t>109(376</a:t>
            </a:r>
            <a:r>
              <a:rPr lang="en-US" altLang="ja-JP" smtClean="0"/>
              <a:t>) , </a:t>
            </a:r>
            <a:r>
              <a:rPr lang="en-US" altLang="ja-JP" dirty="0" smtClean="0"/>
              <a:t>pp.161-166, 2010.</a:t>
            </a:r>
            <a:endParaRPr lang="ja-JP" alt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p:txBody>
          <a:bodyPr/>
          <a:lstStyle/>
          <a:p>
            <a:r>
              <a:rPr lang="ja-JP" altLang="en-US" smtClean="0">
                <a:solidFill>
                  <a:schemeClr val="bg1"/>
                </a:solidFill>
              </a:rPr>
              <a:t>目的</a:t>
            </a:r>
          </a:p>
        </p:txBody>
      </p:sp>
      <p:sp>
        <p:nvSpPr>
          <p:cNvPr id="7171" name="コンテンツ プレースホルダ 2"/>
          <p:cNvSpPr>
            <a:spLocks noGrp="1"/>
          </p:cNvSpPr>
          <p:nvPr>
            <p:ph idx="1"/>
          </p:nvPr>
        </p:nvSpPr>
        <p:spPr>
          <a:xfrm>
            <a:off x="395288" y="1052513"/>
            <a:ext cx="8229600" cy="5000625"/>
          </a:xfrm>
        </p:spPr>
        <p:txBody>
          <a:bodyPr/>
          <a:lstStyle/>
          <a:p>
            <a:pPr eaLnBrk="1" hangingPunct="1"/>
            <a:r>
              <a:rPr lang="ja-JP" altLang="en-US" sz="2400" smtClean="0"/>
              <a:t>隠蔽中に手形状変化が起こる手話単語で手領域抽出</a:t>
            </a:r>
            <a:endParaRPr lang="en-US" altLang="ja-JP" sz="2400" smtClean="0"/>
          </a:p>
          <a:p>
            <a:pPr eaLnBrk="1" hangingPunct="1"/>
            <a:endParaRPr lang="en-US" altLang="ja-JP" sz="2400" smtClean="0"/>
          </a:p>
          <a:p>
            <a:pPr eaLnBrk="1" hangingPunct="1"/>
            <a:endParaRPr lang="en-US" altLang="ja-JP" sz="2400" smtClean="0"/>
          </a:p>
          <a:p>
            <a:pPr eaLnBrk="1" hangingPunct="1"/>
            <a:endParaRPr lang="en-US" altLang="ja-JP" sz="2400" smtClean="0"/>
          </a:p>
          <a:p>
            <a:pPr eaLnBrk="1" hangingPunct="1"/>
            <a:endParaRPr lang="en-US" altLang="ja-JP" sz="2400" smtClean="0"/>
          </a:p>
          <a:p>
            <a:pPr eaLnBrk="1" hangingPunct="1">
              <a:buFontTx/>
              <a:buNone/>
            </a:pPr>
            <a:endParaRPr lang="en-US" altLang="ja-JP" sz="2400" smtClean="0"/>
          </a:p>
          <a:p>
            <a:pPr eaLnBrk="1" hangingPunct="1">
              <a:buFontTx/>
              <a:buNone/>
            </a:pPr>
            <a:endParaRPr lang="en-US" altLang="ja-JP" sz="2400" smtClean="0"/>
          </a:p>
          <a:p>
            <a:pPr eaLnBrk="1" hangingPunct="1"/>
            <a:r>
              <a:rPr lang="ja-JP" altLang="en-US" sz="2400" smtClean="0"/>
              <a:t>顔と手が触れるほど近い距離にある場合の手領域抽出</a:t>
            </a:r>
            <a:endParaRPr lang="en-US" altLang="ja-JP" sz="2400" smtClean="0"/>
          </a:p>
          <a:p>
            <a:endParaRPr lang="ja-JP" altLang="en-US" smtClean="0"/>
          </a:p>
        </p:txBody>
      </p:sp>
      <p:pic>
        <p:nvPicPr>
          <p:cNvPr id="7173" name="Picture 2"/>
          <p:cNvPicPr>
            <a:picLocks noChangeAspect="1" noChangeArrowheads="1"/>
          </p:cNvPicPr>
          <p:nvPr/>
        </p:nvPicPr>
        <p:blipFill>
          <a:blip r:embed="rId2" cstate="print"/>
          <a:srcRect/>
          <a:stretch>
            <a:fillRect/>
          </a:stretch>
        </p:blipFill>
        <p:spPr bwMode="auto">
          <a:xfrm>
            <a:off x="971550" y="4549775"/>
            <a:ext cx="3024188" cy="2263775"/>
          </a:xfrm>
          <a:prstGeom prst="rect">
            <a:avLst/>
          </a:prstGeom>
          <a:noFill/>
          <a:ln w="9525">
            <a:noFill/>
            <a:miter lim="800000"/>
            <a:headEnd/>
            <a:tailEnd/>
          </a:ln>
        </p:spPr>
      </p:pic>
      <p:pic>
        <p:nvPicPr>
          <p:cNvPr id="7174" name="Picture 9" descr="C:\Users\mori.CV\Desktop\手話（言う）3.gif"/>
          <p:cNvPicPr>
            <a:picLocks noChangeAspect="1" noChangeArrowheads="1" noCrop="1"/>
          </p:cNvPicPr>
          <p:nvPr/>
        </p:nvPicPr>
        <p:blipFill>
          <a:blip r:embed="rId3" cstate="print"/>
          <a:srcRect/>
          <a:stretch>
            <a:fillRect/>
          </a:stretch>
        </p:blipFill>
        <p:spPr bwMode="auto">
          <a:xfrm>
            <a:off x="4500563" y="1557338"/>
            <a:ext cx="3311525" cy="2484437"/>
          </a:xfrm>
          <a:prstGeom prst="rect">
            <a:avLst/>
          </a:prstGeom>
          <a:noFill/>
          <a:ln w="9525">
            <a:noFill/>
            <a:miter lim="800000"/>
            <a:headEnd/>
            <a:tailEnd/>
          </a:ln>
        </p:spPr>
      </p:pic>
      <p:pic>
        <p:nvPicPr>
          <p:cNvPr id="7175" name="Picture 10" descr="C:\Users\mori.CV\Desktop\手話（言う）4.gif"/>
          <p:cNvPicPr>
            <a:picLocks noChangeAspect="1" noChangeArrowheads="1" noCrop="1"/>
          </p:cNvPicPr>
          <p:nvPr/>
        </p:nvPicPr>
        <p:blipFill>
          <a:blip r:embed="rId4" cstate="print"/>
          <a:srcRect/>
          <a:stretch>
            <a:fillRect/>
          </a:stretch>
        </p:blipFill>
        <p:spPr bwMode="auto">
          <a:xfrm>
            <a:off x="971550" y="1557338"/>
            <a:ext cx="3313113" cy="2484437"/>
          </a:xfrm>
          <a:prstGeom prst="rect">
            <a:avLst/>
          </a:prstGeom>
          <a:noFill/>
          <a:ln w="9525">
            <a:noFill/>
            <a:miter lim="800000"/>
            <a:headEnd/>
            <a:tailEnd/>
          </a:ln>
        </p:spPr>
      </p:pic>
    </p:spTree>
  </p:cSld>
  <p:clrMapOvr>
    <a:masterClrMapping/>
  </p:clrMapOvr>
  <p:transition advTm="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ja-JP" altLang="en-US" smtClean="0">
                <a:solidFill>
                  <a:schemeClr val="bg1"/>
                </a:solidFill>
              </a:rPr>
              <a:t>関連研究</a:t>
            </a:r>
            <a:endParaRPr lang="ja-JP" altLang="ja-JP" smtClean="0">
              <a:solidFill>
                <a:schemeClr val="bg1"/>
              </a:solidFill>
            </a:endParaRPr>
          </a:p>
        </p:txBody>
      </p:sp>
      <p:sp>
        <p:nvSpPr>
          <p:cNvPr id="14" name="正方形/長方形 13"/>
          <p:cNvSpPr/>
          <p:nvPr/>
        </p:nvSpPr>
        <p:spPr>
          <a:xfrm>
            <a:off x="107950" y="908050"/>
            <a:ext cx="8640763" cy="984250"/>
          </a:xfrm>
          <a:prstGeom prst="rect">
            <a:avLst/>
          </a:prstGeom>
          <a:ln>
            <a:solidFill>
              <a:schemeClr val="accent2">
                <a:lumMod val="75000"/>
              </a:schemeClr>
            </a:solidFill>
          </a:ln>
        </p:spPr>
        <p:txBody>
          <a:bodyPr>
            <a:spAutoFit/>
          </a:bodyPr>
          <a:lstStyle/>
          <a:p>
            <a:pPr>
              <a:defRPr/>
            </a:pPr>
            <a:r>
              <a:rPr lang="ja-JP" altLang="en-US" sz="2400" dirty="0"/>
              <a:t>相本 幸治</a:t>
            </a:r>
            <a:r>
              <a:rPr lang="en-US" altLang="ja-JP" sz="2400" dirty="0"/>
              <a:t>, </a:t>
            </a:r>
            <a:r>
              <a:rPr lang="ja-JP" altLang="en-US" sz="2400" dirty="0"/>
              <a:t>山田 寛</a:t>
            </a:r>
            <a:r>
              <a:rPr lang="en-US" altLang="ja-JP" sz="2400" dirty="0"/>
              <a:t>, </a:t>
            </a:r>
            <a:r>
              <a:rPr lang="ja-JP" altLang="en-US" sz="2400" dirty="0"/>
              <a:t>松尾 直志</a:t>
            </a:r>
            <a:r>
              <a:rPr lang="en-US" altLang="ja-JP" sz="2400" dirty="0"/>
              <a:t>, </a:t>
            </a:r>
            <a:r>
              <a:rPr lang="ja-JP" altLang="en-US" sz="2400" dirty="0"/>
              <a:t>白井 良明</a:t>
            </a:r>
            <a:endParaRPr lang="en-US" altLang="ja-JP" sz="2400" dirty="0"/>
          </a:p>
          <a:p>
            <a:pPr>
              <a:defRPr/>
            </a:pPr>
            <a:r>
              <a:rPr lang="ja-JP" altLang="en-US" sz="2000" dirty="0"/>
              <a:t>手話認識のための動き特徴に基づく学習データの自動合成</a:t>
            </a:r>
            <a:r>
              <a:rPr lang="en-US" altLang="ja-JP" sz="3200" dirty="0"/>
              <a:t/>
            </a:r>
            <a:br>
              <a:rPr lang="en-US" altLang="ja-JP" sz="3200" dirty="0"/>
            </a:br>
            <a:r>
              <a:rPr lang="ja-JP" altLang="en-US" sz="1400" dirty="0"/>
              <a:t>画像の認識・理解シンポジウム</a:t>
            </a:r>
            <a:r>
              <a:rPr lang="en-US" altLang="ja-JP" sz="1400" dirty="0"/>
              <a:t>(MIRU2011)</a:t>
            </a:r>
            <a:r>
              <a:rPr lang="ja-JP" altLang="en-US" sz="1400" dirty="0"/>
              <a:t>論文集</a:t>
            </a:r>
            <a:r>
              <a:rPr lang="en-US" altLang="ja-JP" sz="1400" dirty="0"/>
              <a:t>, pp.710 – 717</a:t>
            </a:r>
            <a:r>
              <a:rPr lang="ja-JP" altLang="en-US" sz="1400" dirty="0"/>
              <a:t> </a:t>
            </a:r>
            <a:r>
              <a:rPr lang="en-US" altLang="ja-JP" sz="1400" dirty="0"/>
              <a:t>, 2011-07-20</a:t>
            </a:r>
            <a:endParaRPr lang="ja-JP" altLang="en-US" sz="1400" dirty="0"/>
          </a:p>
        </p:txBody>
      </p:sp>
      <p:sp>
        <p:nvSpPr>
          <p:cNvPr id="8196" name="Rectangle 26"/>
          <p:cNvSpPr>
            <a:spLocks noChangeArrowheads="1"/>
          </p:cNvSpPr>
          <p:nvPr/>
        </p:nvSpPr>
        <p:spPr bwMode="auto">
          <a:xfrm>
            <a:off x="0" y="1916113"/>
            <a:ext cx="9144000" cy="2879725"/>
          </a:xfrm>
          <a:prstGeom prst="rect">
            <a:avLst/>
          </a:prstGeom>
          <a:solidFill>
            <a:srgbClr val="CCFFCC"/>
          </a:solidFill>
          <a:ln w="9525">
            <a:noFill/>
            <a:miter lim="800000"/>
            <a:headEnd/>
            <a:tailEnd/>
          </a:ln>
        </p:spPr>
        <p:txBody>
          <a:bodyPr wrap="none" anchor="ctr"/>
          <a:lstStyle/>
          <a:p>
            <a:endParaRPr lang="ja-JP" altLang="en-US"/>
          </a:p>
        </p:txBody>
      </p:sp>
      <p:sp>
        <p:nvSpPr>
          <p:cNvPr id="11" name="Text Box 27"/>
          <p:cNvSpPr txBox="1">
            <a:spLocks noChangeArrowheads="1"/>
          </p:cNvSpPr>
          <p:nvPr/>
        </p:nvSpPr>
        <p:spPr bwMode="auto">
          <a:xfrm>
            <a:off x="1763713" y="2008188"/>
            <a:ext cx="1728787" cy="708025"/>
          </a:xfrm>
          <a:prstGeom prst="rect">
            <a:avLst/>
          </a:prstGeom>
          <a:solidFill>
            <a:schemeClr val="bg1"/>
          </a:solidFill>
          <a:ln w="25400">
            <a:solidFill>
              <a:srgbClr val="008080"/>
            </a:solidFill>
            <a:miter lim="800000"/>
            <a:headEnd/>
            <a:tailEnd/>
          </a:ln>
        </p:spPr>
        <p:txBody>
          <a:bodyPr>
            <a:spAutoFit/>
          </a:bodyPr>
          <a:lstStyle/>
          <a:p>
            <a:r>
              <a:rPr lang="ja-JP" altLang="en-US" sz="2000"/>
              <a:t>背景差分で人物領域を抽出</a:t>
            </a:r>
          </a:p>
        </p:txBody>
      </p:sp>
      <p:sp>
        <p:nvSpPr>
          <p:cNvPr id="12" name="Text Box 28"/>
          <p:cNvSpPr txBox="1">
            <a:spLocks noChangeArrowheads="1"/>
          </p:cNvSpPr>
          <p:nvPr/>
        </p:nvSpPr>
        <p:spPr bwMode="auto">
          <a:xfrm>
            <a:off x="3924300" y="1989138"/>
            <a:ext cx="1008063" cy="708025"/>
          </a:xfrm>
          <a:prstGeom prst="rect">
            <a:avLst/>
          </a:prstGeom>
          <a:solidFill>
            <a:schemeClr val="bg1"/>
          </a:solidFill>
          <a:ln w="25400">
            <a:solidFill>
              <a:srgbClr val="008080"/>
            </a:solidFill>
            <a:miter lim="800000"/>
            <a:headEnd/>
            <a:tailEnd/>
          </a:ln>
        </p:spPr>
        <p:txBody>
          <a:bodyPr>
            <a:spAutoFit/>
          </a:bodyPr>
          <a:lstStyle/>
          <a:p>
            <a:r>
              <a:rPr lang="ja-JP" altLang="en-US" sz="2000"/>
              <a:t>肌色領域抽出</a:t>
            </a:r>
          </a:p>
        </p:txBody>
      </p:sp>
      <p:sp>
        <p:nvSpPr>
          <p:cNvPr id="16" name="Text Box 29"/>
          <p:cNvSpPr txBox="1">
            <a:spLocks noChangeArrowheads="1"/>
          </p:cNvSpPr>
          <p:nvPr/>
        </p:nvSpPr>
        <p:spPr bwMode="auto">
          <a:xfrm>
            <a:off x="5292725" y="1989138"/>
            <a:ext cx="2049463" cy="708025"/>
          </a:xfrm>
          <a:prstGeom prst="rect">
            <a:avLst/>
          </a:prstGeom>
          <a:solidFill>
            <a:schemeClr val="bg1"/>
          </a:solidFill>
          <a:ln w="25400">
            <a:solidFill>
              <a:srgbClr val="008080"/>
            </a:solidFill>
            <a:miter lim="800000"/>
            <a:headEnd/>
            <a:tailEnd/>
          </a:ln>
        </p:spPr>
        <p:txBody>
          <a:bodyPr>
            <a:spAutoFit/>
          </a:bodyPr>
          <a:lstStyle/>
          <a:p>
            <a:r>
              <a:rPr lang="ja-JP" altLang="en-US" sz="2000"/>
              <a:t>各領域を手、顔に対応</a:t>
            </a:r>
          </a:p>
        </p:txBody>
      </p:sp>
      <p:sp>
        <p:nvSpPr>
          <p:cNvPr id="18" name="Text Box 30"/>
          <p:cNvSpPr txBox="1">
            <a:spLocks noChangeArrowheads="1"/>
          </p:cNvSpPr>
          <p:nvPr/>
        </p:nvSpPr>
        <p:spPr bwMode="auto">
          <a:xfrm>
            <a:off x="4460875" y="3213100"/>
            <a:ext cx="3495675" cy="707886"/>
          </a:xfrm>
          <a:prstGeom prst="rect">
            <a:avLst/>
          </a:prstGeom>
          <a:solidFill>
            <a:schemeClr val="bg1"/>
          </a:solidFill>
          <a:ln w="25400">
            <a:solidFill>
              <a:srgbClr val="008080"/>
            </a:solidFill>
            <a:miter lim="800000"/>
            <a:headEnd/>
            <a:tailEnd/>
          </a:ln>
        </p:spPr>
        <p:txBody>
          <a:bodyPr>
            <a:spAutoFit/>
          </a:bodyPr>
          <a:lstStyle/>
          <a:p>
            <a:r>
              <a:rPr lang="ja-JP" altLang="en-US" sz="2000" dirty="0" smtClean="0"/>
              <a:t>隠蔽時は隠蔽前後の</a:t>
            </a:r>
            <a:r>
              <a:rPr lang="ja-JP" altLang="en-US" sz="2000" dirty="0"/>
              <a:t>手・</a:t>
            </a:r>
            <a:r>
              <a:rPr lang="ja-JP" altLang="en-US" sz="2000" dirty="0" smtClean="0"/>
              <a:t>顔領域の輪郭形状を基に領域抽出</a:t>
            </a:r>
            <a:endParaRPr lang="ja-JP" altLang="en-US" sz="2000" dirty="0"/>
          </a:p>
        </p:txBody>
      </p:sp>
      <p:sp>
        <p:nvSpPr>
          <p:cNvPr id="19" name="Text Box 31"/>
          <p:cNvSpPr txBox="1">
            <a:spLocks noChangeArrowheads="1"/>
          </p:cNvSpPr>
          <p:nvPr/>
        </p:nvSpPr>
        <p:spPr bwMode="auto">
          <a:xfrm>
            <a:off x="7777163" y="2205038"/>
            <a:ext cx="1258887" cy="400050"/>
          </a:xfrm>
          <a:prstGeom prst="rect">
            <a:avLst/>
          </a:prstGeom>
          <a:solidFill>
            <a:schemeClr val="bg1"/>
          </a:solidFill>
          <a:ln w="25400">
            <a:solidFill>
              <a:srgbClr val="008080"/>
            </a:solidFill>
            <a:miter lim="800000"/>
            <a:headEnd/>
            <a:tailEnd/>
          </a:ln>
        </p:spPr>
        <p:txBody>
          <a:bodyPr>
            <a:spAutoFit/>
          </a:bodyPr>
          <a:lstStyle/>
          <a:p>
            <a:r>
              <a:rPr lang="ja-JP" altLang="en-US" sz="2000"/>
              <a:t>特徴抽出</a:t>
            </a:r>
          </a:p>
        </p:txBody>
      </p:sp>
      <p:sp>
        <p:nvSpPr>
          <p:cNvPr id="20" name="AutoShape 32"/>
          <p:cNvSpPr>
            <a:spLocks noChangeArrowheads="1"/>
          </p:cNvSpPr>
          <p:nvPr/>
        </p:nvSpPr>
        <p:spPr bwMode="auto">
          <a:xfrm rot="-5400000">
            <a:off x="7381081" y="2275682"/>
            <a:ext cx="350837" cy="209550"/>
          </a:xfrm>
          <a:prstGeom prst="downArrow">
            <a:avLst>
              <a:gd name="adj1" fmla="val 50000"/>
              <a:gd name="adj2" fmla="val 25000"/>
            </a:avLst>
          </a:prstGeom>
          <a:solidFill>
            <a:srgbClr val="333399"/>
          </a:solidFill>
          <a:ln w="9525">
            <a:noFill/>
            <a:miter lim="800000"/>
            <a:headEnd/>
            <a:tailEnd/>
          </a:ln>
        </p:spPr>
        <p:txBody>
          <a:bodyPr vert="eaVert" wrap="none" anchor="ctr"/>
          <a:lstStyle/>
          <a:p>
            <a:endParaRPr lang="ja-JP" altLang="en-US" sz="2400"/>
          </a:p>
        </p:txBody>
      </p:sp>
      <p:sp>
        <p:nvSpPr>
          <p:cNvPr id="21" name="AutoShape 33"/>
          <p:cNvSpPr>
            <a:spLocks noChangeArrowheads="1"/>
          </p:cNvSpPr>
          <p:nvPr/>
        </p:nvSpPr>
        <p:spPr bwMode="auto">
          <a:xfrm rot="-5400000">
            <a:off x="4939506" y="2275682"/>
            <a:ext cx="350837" cy="209550"/>
          </a:xfrm>
          <a:prstGeom prst="downArrow">
            <a:avLst>
              <a:gd name="adj1" fmla="val 50000"/>
              <a:gd name="adj2" fmla="val 25000"/>
            </a:avLst>
          </a:prstGeom>
          <a:solidFill>
            <a:srgbClr val="333399"/>
          </a:solidFill>
          <a:ln w="9525">
            <a:noFill/>
            <a:miter lim="800000"/>
            <a:headEnd/>
            <a:tailEnd/>
          </a:ln>
        </p:spPr>
        <p:txBody>
          <a:bodyPr vert="eaVert" wrap="none" anchor="ctr"/>
          <a:lstStyle/>
          <a:p>
            <a:endParaRPr lang="ja-JP" altLang="en-US" sz="2400"/>
          </a:p>
        </p:txBody>
      </p:sp>
      <p:sp>
        <p:nvSpPr>
          <p:cNvPr id="22" name="AutoShape 34"/>
          <p:cNvSpPr>
            <a:spLocks noChangeArrowheads="1"/>
          </p:cNvSpPr>
          <p:nvPr/>
        </p:nvSpPr>
        <p:spPr bwMode="auto">
          <a:xfrm rot="-5400000">
            <a:off x="3499644" y="2275682"/>
            <a:ext cx="350837" cy="209550"/>
          </a:xfrm>
          <a:prstGeom prst="downArrow">
            <a:avLst>
              <a:gd name="adj1" fmla="val 50000"/>
              <a:gd name="adj2" fmla="val 25000"/>
            </a:avLst>
          </a:prstGeom>
          <a:solidFill>
            <a:srgbClr val="333399"/>
          </a:solidFill>
          <a:ln w="9525">
            <a:noFill/>
            <a:miter lim="800000"/>
            <a:headEnd/>
            <a:tailEnd/>
          </a:ln>
        </p:spPr>
        <p:txBody>
          <a:bodyPr vert="eaVert" wrap="none" anchor="ctr"/>
          <a:lstStyle/>
          <a:p>
            <a:endParaRPr lang="ja-JP" altLang="en-US" sz="2400"/>
          </a:p>
        </p:txBody>
      </p:sp>
      <p:sp>
        <p:nvSpPr>
          <p:cNvPr id="23" name="AutoShape 35"/>
          <p:cNvSpPr>
            <a:spLocks noChangeArrowheads="1"/>
          </p:cNvSpPr>
          <p:nvPr/>
        </p:nvSpPr>
        <p:spPr bwMode="auto">
          <a:xfrm rot="10800000" flipV="1">
            <a:off x="6011863" y="2781300"/>
            <a:ext cx="349250" cy="280988"/>
          </a:xfrm>
          <a:prstGeom prst="downArrow">
            <a:avLst>
              <a:gd name="adj1" fmla="val 50000"/>
              <a:gd name="adj2" fmla="val 25000"/>
            </a:avLst>
          </a:prstGeom>
          <a:solidFill>
            <a:srgbClr val="333399"/>
          </a:solidFill>
          <a:ln w="9525">
            <a:noFill/>
            <a:miter lim="800000"/>
            <a:headEnd/>
            <a:tailEnd/>
          </a:ln>
        </p:spPr>
        <p:txBody>
          <a:bodyPr vert="eaVert" wrap="none" anchor="ctr"/>
          <a:lstStyle/>
          <a:p>
            <a:endParaRPr lang="ja-JP" altLang="en-US" sz="2400"/>
          </a:p>
        </p:txBody>
      </p:sp>
      <p:sp>
        <p:nvSpPr>
          <p:cNvPr id="24" name="Text Box 41"/>
          <p:cNvSpPr txBox="1">
            <a:spLocks noChangeArrowheads="1"/>
          </p:cNvSpPr>
          <p:nvPr/>
        </p:nvSpPr>
        <p:spPr bwMode="auto">
          <a:xfrm>
            <a:off x="107950" y="2160588"/>
            <a:ext cx="1223963" cy="400050"/>
          </a:xfrm>
          <a:prstGeom prst="rect">
            <a:avLst/>
          </a:prstGeom>
          <a:solidFill>
            <a:schemeClr val="bg1"/>
          </a:solidFill>
          <a:ln w="25400">
            <a:solidFill>
              <a:srgbClr val="008080"/>
            </a:solidFill>
            <a:miter lim="800000"/>
            <a:headEnd/>
            <a:tailEnd/>
          </a:ln>
        </p:spPr>
        <p:txBody>
          <a:bodyPr>
            <a:spAutoFit/>
          </a:bodyPr>
          <a:lstStyle/>
          <a:p>
            <a:r>
              <a:rPr lang="ja-JP" altLang="en-US" sz="2000"/>
              <a:t>手話画像</a:t>
            </a:r>
          </a:p>
        </p:txBody>
      </p:sp>
      <p:sp>
        <p:nvSpPr>
          <p:cNvPr id="25" name="AutoShape 42"/>
          <p:cNvSpPr>
            <a:spLocks noChangeArrowheads="1"/>
          </p:cNvSpPr>
          <p:nvPr/>
        </p:nvSpPr>
        <p:spPr bwMode="auto">
          <a:xfrm rot="-5400000">
            <a:off x="1332706" y="2275682"/>
            <a:ext cx="350837" cy="209550"/>
          </a:xfrm>
          <a:prstGeom prst="downArrow">
            <a:avLst>
              <a:gd name="adj1" fmla="val 50000"/>
              <a:gd name="adj2" fmla="val 25000"/>
            </a:avLst>
          </a:prstGeom>
          <a:solidFill>
            <a:srgbClr val="333399"/>
          </a:solidFill>
          <a:ln w="9525">
            <a:noFill/>
            <a:miter lim="800000"/>
            <a:headEnd/>
            <a:tailEnd/>
          </a:ln>
        </p:spPr>
        <p:txBody>
          <a:bodyPr vert="eaVert" wrap="none" anchor="ctr"/>
          <a:lstStyle/>
          <a:p>
            <a:endParaRPr lang="ja-JP" altLang="en-US" sz="2400"/>
          </a:p>
        </p:txBody>
      </p:sp>
      <p:sp>
        <p:nvSpPr>
          <p:cNvPr id="26" name="屈折矢印 25"/>
          <p:cNvSpPr/>
          <p:nvPr/>
        </p:nvSpPr>
        <p:spPr>
          <a:xfrm>
            <a:off x="8186738" y="2781300"/>
            <a:ext cx="488950" cy="815975"/>
          </a:xfrm>
          <a:prstGeom prst="bentUpArrow">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p>
        </p:txBody>
      </p:sp>
      <p:pic>
        <p:nvPicPr>
          <p:cNvPr id="27" name="Picture 32" descr="C:\extract_feature\output41-4\jinbutu003.bmp"/>
          <p:cNvPicPr>
            <a:picLocks noChangeAspect="1" noChangeArrowheads="1"/>
          </p:cNvPicPr>
          <p:nvPr/>
        </p:nvPicPr>
        <p:blipFill>
          <a:blip r:embed="rId2" cstate="print"/>
          <a:srcRect/>
          <a:stretch>
            <a:fillRect/>
          </a:stretch>
        </p:blipFill>
        <p:spPr bwMode="auto">
          <a:xfrm>
            <a:off x="1066800" y="2759075"/>
            <a:ext cx="2809875" cy="2036763"/>
          </a:xfrm>
          <a:prstGeom prst="rect">
            <a:avLst/>
          </a:prstGeom>
          <a:noFill/>
          <a:ln w="9525">
            <a:noFill/>
            <a:miter lim="800000"/>
            <a:headEnd/>
            <a:tailEnd/>
          </a:ln>
        </p:spPr>
      </p:pic>
      <p:pic>
        <p:nvPicPr>
          <p:cNvPr id="28" name="Picture 33" descr="C:\extract_feature\output41-4\output003.bmp"/>
          <p:cNvPicPr>
            <a:picLocks noChangeAspect="1" noChangeArrowheads="1"/>
          </p:cNvPicPr>
          <p:nvPr/>
        </p:nvPicPr>
        <p:blipFill>
          <a:blip r:embed="rId3" cstate="print"/>
          <a:srcRect/>
          <a:stretch>
            <a:fillRect/>
          </a:stretch>
        </p:blipFill>
        <p:spPr bwMode="auto">
          <a:xfrm>
            <a:off x="990600" y="2759075"/>
            <a:ext cx="2879725" cy="2036763"/>
          </a:xfrm>
          <a:prstGeom prst="rect">
            <a:avLst/>
          </a:prstGeom>
          <a:noFill/>
          <a:ln w="9525">
            <a:noFill/>
            <a:miter lim="800000"/>
            <a:headEnd/>
            <a:tailEnd/>
          </a:ln>
        </p:spPr>
      </p:pic>
      <p:pic>
        <p:nvPicPr>
          <p:cNvPr id="29" name="Picture 34" descr="C:\extract_feature\output41-4\finalAnswer003.bmp"/>
          <p:cNvPicPr>
            <a:picLocks noChangeAspect="1" noChangeArrowheads="1"/>
          </p:cNvPicPr>
          <p:nvPr/>
        </p:nvPicPr>
        <p:blipFill>
          <a:blip r:embed="rId4" cstate="print"/>
          <a:srcRect/>
          <a:stretch>
            <a:fillRect/>
          </a:stretch>
        </p:blipFill>
        <p:spPr bwMode="auto">
          <a:xfrm>
            <a:off x="990600" y="2759075"/>
            <a:ext cx="2879725" cy="2036763"/>
          </a:xfrm>
          <a:prstGeom prst="rect">
            <a:avLst/>
          </a:prstGeom>
          <a:noFill/>
          <a:ln w="9525">
            <a:noFill/>
            <a:miter lim="800000"/>
            <a:headEnd/>
            <a:tailEnd/>
          </a:ln>
        </p:spPr>
      </p:pic>
      <p:sp>
        <p:nvSpPr>
          <p:cNvPr id="8212" name="テキスト ボックス 31"/>
          <p:cNvSpPr txBox="1">
            <a:spLocks noChangeArrowheads="1"/>
          </p:cNvSpPr>
          <p:nvPr/>
        </p:nvSpPr>
        <p:spPr bwMode="auto">
          <a:xfrm>
            <a:off x="179388" y="4868863"/>
            <a:ext cx="1368425" cy="368300"/>
          </a:xfrm>
          <a:prstGeom prst="rect">
            <a:avLst/>
          </a:prstGeom>
          <a:noFill/>
          <a:ln w="9525">
            <a:solidFill>
              <a:schemeClr val="tx1"/>
            </a:solidFill>
            <a:miter lim="800000"/>
            <a:headEnd/>
            <a:tailEnd/>
          </a:ln>
        </p:spPr>
        <p:txBody>
          <a:bodyPr>
            <a:spAutoFit/>
          </a:bodyPr>
          <a:lstStyle/>
          <a:p>
            <a:r>
              <a:rPr lang="ja-JP" altLang="en-US"/>
              <a:t>肌色抽出法</a:t>
            </a:r>
          </a:p>
        </p:txBody>
      </p:sp>
      <p:sp>
        <p:nvSpPr>
          <p:cNvPr id="30" name="正方形/長方形 29"/>
          <p:cNvSpPr/>
          <p:nvPr/>
        </p:nvSpPr>
        <p:spPr>
          <a:xfrm>
            <a:off x="4500563" y="4076700"/>
            <a:ext cx="3455987" cy="2636838"/>
          </a:xfrm>
          <a:prstGeom prst="rect">
            <a:avLst/>
          </a:prstGeom>
          <a:solidFill>
            <a:srgbClr val="FF0000">
              <a:alpha val="6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31" name="Picture 6" descr="C:\Users\mori.CV\Desktop\手話（言う）2.gif"/>
          <p:cNvPicPr>
            <a:picLocks noChangeAspect="1" noChangeArrowheads="1" noCrop="1"/>
          </p:cNvPicPr>
          <p:nvPr/>
        </p:nvPicPr>
        <p:blipFill>
          <a:blip r:embed="rId5" cstate="print"/>
          <a:srcRect/>
          <a:stretch>
            <a:fillRect/>
          </a:stretch>
        </p:blipFill>
        <p:spPr bwMode="auto">
          <a:xfrm>
            <a:off x="4643438" y="4222750"/>
            <a:ext cx="3138487" cy="2374900"/>
          </a:xfrm>
          <a:prstGeom prst="rect">
            <a:avLst/>
          </a:prstGeom>
          <a:noFill/>
          <a:ln w="9525">
            <a:noFill/>
            <a:miter lim="800000"/>
            <a:headEnd/>
            <a:tailEnd/>
          </a:ln>
        </p:spPr>
      </p:pic>
      <p:sp>
        <p:nvSpPr>
          <p:cNvPr id="32" name="正方形/長方形 33"/>
          <p:cNvSpPr>
            <a:spLocks noChangeArrowheads="1"/>
          </p:cNvSpPr>
          <p:nvPr/>
        </p:nvSpPr>
        <p:spPr bwMode="auto">
          <a:xfrm>
            <a:off x="395288" y="5722938"/>
            <a:ext cx="3829050" cy="369887"/>
          </a:xfrm>
          <a:prstGeom prst="rect">
            <a:avLst/>
          </a:prstGeom>
          <a:noFill/>
          <a:ln w="38100">
            <a:solidFill>
              <a:srgbClr val="FF0000"/>
            </a:solidFill>
            <a:miter lim="800000"/>
            <a:headEnd/>
            <a:tailEnd/>
          </a:ln>
        </p:spPr>
        <p:txBody>
          <a:bodyPr wrap="none">
            <a:spAutoFit/>
          </a:bodyPr>
          <a:lstStyle/>
          <a:p>
            <a:r>
              <a:rPr lang="ja-JP" altLang="en-US"/>
              <a:t>隠蔽中の</a:t>
            </a:r>
            <a:r>
              <a:rPr lang="ja-JP" altLang="en-US">
                <a:solidFill>
                  <a:srgbClr val="FF0000"/>
                </a:solidFill>
              </a:rPr>
              <a:t>手形状変化</a:t>
            </a:r>
            <a:r>
              <a:rPr lang="ja-JP" altLang="en-US"/>
              <a:t>に対応出来ない</a:t>
            </a:r>
          </a:p>
        </p:txBody>
      </p:sp>
    </p:spTree>
  </p:cSld>
  <p:clrMapOvr>
    <a:masterClrMapping/>
  </p:clrMapOvr>
  <p:transition advTm="2176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ppt_x"/>
                                          </p:val>
                                        </p:tav>
                                        <p:tav tm="100000">
                                          <p:val>
                                            <p:strVal val="#ppt_x"/>
                                          </p:val>
                                        </p:tav>
                                      </p:tavLst>
                                    </p:anim>
                                    <p:anim calcmode="lin" valueType="num">
                                      <p:cBhvr additive="base">
                                        <p:cTn id="6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additive="base">
                                        <p:cTn id="79" dur="500" fill="hold"/>
                                        <p:tgtEl>
                                          <p:spTgt spid="23"/>
                                        </p:tgtEl>
                                        <p:attrNameLst>
                                          <p:attrName>ppt_x</p:attrName>
                                        </p:attrNameLst>
                                      </p:cBhvr>
                                      <p:tavLst>
                                        <p:tav tm="0">
                                          <p:val>
                                            <p:strVal val="#ppt_x"/>
                                          </p:val>
                                        </p:tav>
                                        <p:tav tm="100000">
                                          <p:val>
                                            <p:strVal val="#ppt_x"/>
                                          </p:val>
                                        </p:tav>
                                      </p:tavLst>
                                    </p:anim>
                                    <p:anim calcmode="lin" valueType="num">
                                      <p:cBhvr additive="base">
                                        <p:cTn id="8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additive="base">
                                        <p:cTn id="91" dur="500" fill="hold"/>
                                        <p:tgtEl>
                                          <p:spTgt spid="26"/>
                                        </p:tgtEl>
                                        <p:attrNameLst>
                                          <p:attrName>ppt_x</p:attrName>
                                        </p:attrNameLst>
                                      </p:cBhvr>
                                      <p:tavLst>
                                        <p:tav tm="0">
                                          <p:val>
                                            <p:strVal val="#ppt_x"/>
                                          </p:val>
                                        </p:tav>
                                        <p:tav tm="100000">
                                          <p:val>
                                            <p:strVal val="#ppt_x"/>
                                          </p:val>
                                        </p:tav>
                                      </p:tavLst>
                                    </p:anim>
                                    <p:anim calcmode="lin" valueType="num">
                                      <p:cBhvr additive="base">
                                        <p:cTn id="9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0"/>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18" grpId="0" animBg="1"/>
      <p:bldP spid="19" grpId="0" animBg="1"/>
      <p:bldP spid="20" grpId="0" animBg="1"/>
      <p:bldP spid="21" grpId="0" animBg="1"/>
      <p:bldP spid="22" grpId="0" animBg="1"/>
      <p:bldP spid="23" grpId="0" animBg="1"/>
      <p:bldP spid="24" grpId="0" animBg="1"/>
      <p:bldP spid="25" grpId="0" animBg="1"/>
      <p:bldP spid="30"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07950" y="3040063"/>
            <a:ext cx="6191250" cy="923925"/>
          </a:xfrm>
          <a:prstGeom prst="rect">
            <a:avLst/>
          </a:prstGeom>
          <a:ln>
            <a:solidFill>
              <a:schemeClr val="accent2">
                <a:lumMod val="75000"/>
              </a:schemeClr>
            </a:solidFill>
          </a:ln>
        </p:spPr>
        <p:txBody>
          <a:bodyPr>
            <a:spAutoFit/>
          </a:bodyPr>
          <a:lstStyle/>
          <a:p>
            <a:pPr>
              <a:defRPr/>
            </a:pPr>
            <a:r>
              <a:rPr lang="zh-CN" altLang="en-US" sz="2000" dirty="0"/>
              <a:t>武用 麻弥 </a:t>
            </a:r>
            <a:r>
              <a:rPr lang="en-US" altLang="zh-CN" sz="2000" dirty="0"/>
              <a:t>, </a:t>
            </a:r>
            <a:r>
              <a:rPr lang="zh-CN" altLang="en-US" sz="2000" dirty="0"/>
              <a:t>芦川 裕太 </a:t>
            </a:r>
            <a:r>
              <a:rPr lang="en-US" altLang="zh-CN" sz="2000" dirty="0"/>
              <a:t>, </a:t>
            </a:r>
            <a:r>
              <a:rPr lang="zh-CN" altLang="en-US" sz="2000" dirty="0"/>
              <a:t>岡本 教佳</a:t>
            </a:r>
            <a:endParaRPr lang="en-US" altLang="ja-JP" sz="2000" dirty="0"/>
          </a:p>
          <a:p>
            <a:pPr>
              <a:defRPr/>
            </a:pPr>
            <a:r>
              <a:rPr lang="ja-JP" altLang="en-US" sz="2000" dirty="0"/>
              <a:t>手話認識のための奥行き情報を用いた手領域抽出</a:t>
            </a:r>
            <a:r>
              <a:rPr lang="en-US" altLang="ja-JP" sz="2400" dirty="0"/>
              <a:t/>
            </a:r>
            <a:br>
              <a:rPr lang="en-US" altLang="ja-JP" sz="2400" dirty="0"/>
            </a:br>
            <a:r>
              <a:rPr lang="ja-JP" altLang="en-US" sz="1400" dirty="0"/>
              <a:t>映像情報メディア学会技術報告 </a:t>
            </a:r>
            <a:r>
              <a:rPr lang="en-US" altLang="ja-JP" sz="1400" dirty="0"/>
              <a:t>32(35), pp.79-80, 2008-08-21</a:t>
            </a:r>
            <a:endParaRPr lang="ja-JP" altLang="en-US" sz="1400" dirty="0"/>
          </a:p>
        </p:txBody>
      </p:sp>
      <p:sp>
        <p:nvSpPr>
          <p:cNvPr id="9219" name="Rectangle 2"/>
          <p:cNvSpPr>
            <a:spLocks noGrp="1" noChangeArrowheads="1"/>
          </p:cNvSpPr>
          <p:nvPr>
            <p:ph type="title"/>
          </p:nvPr>
        </p:nvSpPr>
        <p:spPr/>
        <p:txBody>
          <a:bodyPr/>
          <a:lstStyle/>
          <a:p>
            <a:pPr eaLnBrk="1" hangingPunct="1"/>
            <a:r>
              <a:rPr lang="ja-JP" altLang="en-US" smtClean="0">
                <a:solidFill>
                  <a:schemeClr val="bg1"/>
                </a:solidFill>
              </a:rPr>
              <a:t>関連研究</a:t>
            </a:r>
            <a:endParaRPr lang="ja-JP" altLang="ja-JP" smtClean="0">
              <a:solidFill>
                <a:schemeClr val="bg1"/>
              </a:solidFill>
            </a:endParaRPr>
          </a:p>
        </p:txBody>
      </p:sp>
      <p:sp>
        <p:nvSpPr>
          <p:cNvPr id="14" name="正方形/長方形 13"/>
          <p:cNvSpPr/>
          <p:nvPr/>
        </p:nvSpPr>
        <p:spPr>
          <a:xfrm>
            <a:off x="107950" y="908050"/>
            <a:ext cx="8640763" cy="923925"/>
          </a:xfrm>
          <a:prstGeom prst="rect">
            <a:avLst/>
          </a:prstGeom>
          <a:ln>
            <a:solidFill>
              <a:schemeClr val="accent2">
                <a:lumMod val="75000"/>
              </a:schemeClr>
            </a:solidFill>
          </a:ln>
        </p:spPr>
        <p:txBody>
          <a:bodyPr>
            <a:spAutoFit/>
          </a:bodyPr>
          <a:lstStyle/>
          <a:p>
            <a:pPr>
              <a:defRPr/>
            </a:pPr>
            <a:r>
              <a:rPr lang="zh-CN" altLang="en-US" sz="2000" dirty="0"/>
              <a:t>西村 洋介 </a:t>
            </a:r>
            <a:r>
              <a:rPr lang="en-US" altLang="zh-CN" sz="2000" dirty="0"/>
              <a:t>, </a:t>
            </a:r>
            <a:r>
              <a:rPr lang="zh-CN" altLang="en-US" sz="2000" dirty="0"/>
              <a:t>今村 大輔 </a:t>
            </a:r>
            <a:r>
              <a:rPr lang="en-US" altLang="zh-CN" sz="2000" dirty="0"/>
              <a:t>, </a:t>
            </a:r>
            <a:r>
              <a:rPr lang="zh-CN" altLang="en-US" sz="2000" dirty="0"/>
              <a:t>堀内 靖雄 </a:t>
            </a:r>
            <a:r>
              <a:rPr lang="en-US" altLang="zh-CN" sz="2000" dirty="0"/>
              <a:t>, </a:t>
            </a:r>
            <a:r>
              <a:rPr lang="zh-CN" altLang="en-US" sz="2000" dirty="0"/>
              <a:t>川本 一彦 </a:t>
            </a:r>
            <a:r>
              <a:rPr lang="en-US" altLang="zh-CN" sz="2000" dirty="0"/>
              <a:t>, </a:t>
            </a:r>
            <a:r>
              <a:rPr lang="zh-CN" altLang="en-US" sz="2000" dirty="0"/>
              <a:t>篠崎 隆宏 </a:t>
            </a:r>
            <a:r>
              <a:rPr lang="en-US" altLang="zh-CN" sz="2000" dirty="0"/>
              <a:t>, </a:t>
            </a:r>
            <a:r>
              <a:rPr lang="zh-CN" altLang="en-US" sz="2000" dirty="0"/>
              <a:t>黒岩 眞吾</a:t>
            </a:r>
            <a:endParaRPr lang="en-US" altLang="ja-JP" sz="2000" b="1" dirty="0"/>
          </a:p>
          <a:p>
            <a:pPr>
              <a:defRPr/>
            </a:pPr>
            <a:r>
              <a:rPr lang="en-US" altLang="ja-JP" sz="2000" b="1" dirty="0" err="1"/>
              <a:t>Kinect</a:t>
            </a:r>
            <a:r>
              <a:rPr lang="ja-JP" altLang="en-US" sz="2000" b="1" dirty="0"/>
              <a:t>とパーティクルフィルタを用いた</a:t>
            </a:r>
            <a:r>
              <a:rPr lang="en-US" altLang="ja-JP" sz="2000" b="1" dirty="0"/>
              <a:t>HMM</a:t>
            </a:r>
            <a:r>
              <a:rPr lang="ja-JP" altLang="en-US" sz="2000" b="1" dirty="0"/>
              <a:t>手話認識手法の検討</a:t>
            </a:r>
            <a:r>
              <a:rPr lang="en-US" altLang="ja-JP" sz="2400" dirty="0"/>
              <a:t/>
            </a:r>
            <a:br>
              <a:rPr lang="en-US" altLang="ja-JP" sz="2400" dirty="0"/>
            </a:br>
            <a:r>
              <a:rPr lang="ja-JP" altLang="en-US" sz="1400" dirty="0"/>
              <a:t>電子情報通信学会技術研究報告</a:t>
            </a:r>
            <a:r>
              <a:rPr lang="en-US" altLang="ja-JP" sz="1400" dirty="0"/>
              <a:t>. PRMU, </a:t>
            </a:r>
            <a:r>
              <a:rPr lang="ja-JP" altLang="en-US" sz="1400" dirty="0"/>
              <a:t>パターン認識・メディア理解 </a:t>
            </a:r>
            <a:r>
              <a:rPr lang="en-US" altLang="ja-JP" sz="1400" dirty="0"/>
              <a:t>111(430), pp.161-166, 2012-02-02.</a:t>
            </a:r>
            <a:endParaRPr lang="ja-JP" altLang="en-US" sz="1400" dirty="0"/>
          </a:p>
        </p:txBody>
      </p:sp>
      <p:cxnSp>
        <p:nvCxnSpPr>
          <p:cNvPr id="15" name="直線コネクタ 14"/>
          <p:cNvCxnSpPr/>
          <p:nvPr/>
        </p:nvCxnSpPr>
        <p:spPr>
          <a:xfrm flipV="1">
            <a:off x="142875" y="2924175"/>
            <a:ext cx="8893175" cy="0"/>
          </a:xfrm>
          <a:prstGeom prst="line">
            <a:avLst/>
          </a:prstGeom>
          <a:ln>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222" name="テキスト ボックス 16"/>
          <p:cNvSpPr txBox="1">
            <a:spLocks noChangeArrowheads="1"/>
          </p:cNvSpPr>
          <p:nvPr/>
        </p:nvSpPr>
        <p:spPr bwMode="auto">
          <a:xfrm>
            <a:off x="468313" y="1916113"/>
            <a:ext cx="8064500" cy="1016000"/>
          </a:xfrm>
          <a:prstGeom prst="rect">
            <a:avLst/>
          </a:prstGeom>
          <a:noFill/>
          <a:ln w="9525">
            <a:noFill/>
            <a:miter lim="800000"/>
            <a:headEnd/>
            <a:tailEnd/>
          </a:ln>
        </p:spPr>
        <p:txBody>
          <a:bodyPr>
            <a:spAutoFit/>
          </a:bodyPr>
          <a:lstStyle/>
          <a:p>
            <a:r>
              <a:rPr lang="en-US" altLang="ja-JP" sz="2000" dirty="0" err="1"/>
              <a:t>Kinect</a:t>
            </a:r>
            <a:r>
              <a:rPr lang="ja-JP" altLang="en-US" sz="2000" dirty="0"/>
              <a:t>から得られた</a:t>
            </a:r>
            <a:r>
              <a:rPr lang="en-US" altLang="ja-JP" sz="2000" dirty="0"/>
              <a:t>RGB</a:t>
            </a:r>
            <a:r>
              <a:rPr lang="ja-JP" altLang="en-US" sz="2000" dirty="0"/>
              <a:t>画像と距離情報を統合し、パーティクルフィルタに</a:t>
            </a:r>
            <a:r>
              <a:rPr lang="ja-JP" altLang="en-US" sz="2000" dirty="0" smtClean="0"/>
              <a:t>より推定した、</a:t>
            </a:r>
            <a:r>
              <a:rPr lang="en-US" altLang="ja-JP" sz="2000" dirty="0"/>
              <a:t>3</a:t>
            </a:r>
            <a:r>
              <a:rPr lang="ja-JP" altLang="en-US" sz="2000" dirty="0"/>
              <a:t>次元空間上での手の位置</a:t>
            </a:r>
            <a:r>
              <a:rPr lang="ja-JP" altLang="en-US" sz="2000" dirty="0" smtClean="0"/>
              <a:t>座標のみで認識</a:t>
            </a:r>
            <a:endParaRPr lang="en-US" altLang="ja-JP" sz="2000" dirty="0"/>
          </a:p>
          <a:p>
            <a:r>
              <a:rPr lang="ja-JP" altLang="en-US" sz="2000" dirty="0">
                <a:solidFill>
                  <a:srgbClr val="FF0000"/>
                </a:solidFill>
              </a:rPr>
              <a:t>手の形を求めていない</a:t>
            </a:r>
          </a:p>
        </p:txBody>
      </p:sp>
      <p:sp>
        <p:nvSpPr>
          <p:cNvPr id="9223" name="正方形/長方形 4"/>
          <p:cNvSpPr>
            <a:spLocks noChangeArrowheads="1"/>
          </p:cNvSpPr>
          <p:nvPr/>
        </p:nvSpPr>
        <p:spPr bwMode="auto">
          <a:xfrm>
            <a:off x="467940" y="5661248"/>
            <a:ext cx="8064500" cy="707886"/>
          </a:xfrm>
          <a:prstGeom prst="rect">
            <a:avLst/>
          </a:prstGeom>
          <a:noFill/>
          <a:ln w="9525">
            <a:noFill/>
            <a:miter lim="800000"/>
            <a:headEnd/>
            <a:tailEnd/>
          </a:ln>
        </p:spPr>
        <p:txBody>
          <a:bodyPr>
            <a:spAutoFit/>
          </a:bodyPr>
          <a:lstStyle/>
          <a:p>
            <a:r>
              <a:rPr lang="ja-JP" altLang="en-US" sz="2000" dirty="0" smtClean="0"/>
              <a:t>ステレオ法により得られた距離</a:t>
            </a:r>
            <a:r>
              <a:rPr lang="ja-JP" altLang="en-US" sz="2000" dirty="0"/>
              <a:t>画像</a:t>
            </a:r>
            <a:r>
              <a:rPr lang="ja-JP" altLang="en-US" sz="2000" dirty="0" smtClean="0"/>
              <a:t>を</a:t>
            </a:r>
            <a:r>
              <a:rPr lang="en-US" altLang="ja-JP" sz="2000" dirty="0" smtClean="0"/>
              <a:t>2</a:t>
            </a:r>
            <a:r>
              <a:rPr lang="ja-JP" altLang="en-US" sz="2000" dirty="0" smtClean="0"/>
              <a:t>値化して手領域を抽出</a:t>
            </a:r>
            <a:endParaRPr lang="en-US" altLang="ja-JP" sz="2000" dirty="0" smtClean="0"/>
          </a:p>
          <a:p>
            <a:endParaRPr lang="en-US" altLang="ja-JP" sz="2000" dirty="0"/>
          </a:p>
        </p:txBody>
      </p:sp>
      <p:sp>
        <p:nvSpPr>
          <p:cNvPr id="9225" name="正方形/長方形 11"/>
          <p:cNvSpPr>
            <a:spLocks noChangeArrowheads="1"/>
          </p:cNvSpPr>
          <p:nvPr/>
        </p:nvSpPr>
        <p:spPr bwMode="auto">
          <a:xfrm>
            <a:off x="468313" y="6092825"/>
            <a:ext cx="5832475" cy="400050"/>
          </a:xfrm>
          <a:prstGeom prst="rect">
            <a:avLst/>
          </a:prstGeom>
          <a:noFill/>
          <a:ln w="9525">
            <a:noFill/>
            <a:miter lim="800000"/>
            <a:headEnd/>
            <a:tailEnd/>
          </a:ln>
        </p:spPr>
        <p:txBody>
          <a:bodyPr>
            <a:spAutoFit/>
          </a:bodyPr>
          <a:lstStyle/>
          <a:p>
            <a:r>
              <a:rPr lang="ja-JP" altLang="en-US" sz="2000">
                <a:solidFill>
                  <a:srgbClr val="FF0000"/>
                </a:solidFill>
              </a:rPr>
              <a:t>顔と手が近い場合、分離できない</a:t>
            </a:r>
            <a:endParaRPr lang="en-US" altLang="ja-JP" sz="2000">
              <a:solidFill>
                <a:srgbClr val="FF0000"/>
              </a:solidFill>
            </a:endParaRPr>
          </a:p>
        </p:txBody>
      </p:sp>
      <p:sp>
        <p:nvSpPr>
          <p:cNvPr id="17" name="正方形/長方形 16"/>
          <p:cNvSpPr/>
          <p:nvPr/>
        </p:nvSpPr>
        <p:spPr>
          <a:xfrm>
            <a:off x="7054850" y="3716338"/>
            <a:ext cx="2089150" cy="18732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227" name="正方形/長方形 4"/>
          <p:cNvSpPr>
            <a:spLocks noChangeArrowheads="1"/>
          </p:cNvSpPr>
          <p:nvPr/>
        </p:nvSpPr>
        <p:spPr bwMode="auto">
          <a:xfrm>
            <a:off x="7127875" y="5661025"/>
            <a:ext cx="2016125" cy="708025"/>
          </a:xfrm>
          <a:prstGeom prst="rect">
            <a:avLst/>
          </a:prstGeom>
          <a:noFill/>
          <a:ln w="9525">
            <a:noFill/>
            <a:miter lim="800000"/>
            <a:headEnd/>
            <a:tailEnd/>
          </a:ln>
        </p:spPr>
        <p:txBody>
          <a:bodyPr>
            <a:spAutoFit/>
          </a:bodyPr>
          <a:lstStyle/>
          <a:p>
            <a:r>
              <a:rPr lang="ja-JP" altLang="en-US" sz="2000"/>
              <a:t>顔と手領域が分離できない例</a:t>
            </a:r>
            <a:endParaRPr lang="en-US" altLang="ja-JP" sz="2000"/>
          </a:p>
        </p:txBody>
      </p:sp>
      <p:pic>
        <p:nvPicPr>
          <p:cNvPr id="9228" name="Picture 13"/>
          <p:cNvPicPr>
            <a:picLocks noChangeAspect="1" noChangeArrowheads="1"/>
          </p:cNvPicPr>
          <p:nvPr/>
        </p:nvPicPr>
        <p:blipFill>
          <a:blip r:embed="rId2" cstate="print"/>
          <a:srcRect/>
          <a:stretch>
            <a:fillRect/>
          </a:stretch>
        </p:blipFill>
        <p:spPr bwMode="auto">
          <a:xfrm>
            <a:off x="5219700" y="4076700"/>
            <a:ext cx="1757363" cy="1087438"/>
          </a:xfrm>
          <a:prstGeom prst="rect">
            <a:avLst/>
          </a:prstGeom>
          <a:noFill/>
          <a:ln w="9525">
            <a:noFill/>
            <a:miter lim="800000"/>
            <a:headEnd/>
            <a:tailEnd/>
          </a:ln>
        </p:spPr>
      </p:pic>
      <p:pic>
        <p:nvPicPr>
          <p:cNvPr id="9229" name="Picture 14"/>
          <p:cNvPicPr>
            <a:picLocks noChangeAspect="1" noChangeArrowheads="1"/>
          </p:cNvPicPr>
          <p:nvPr/>
        </p:nvPicPr>
        <p:blipFill>
          <a:blip r:embed="rId3" cstate="print"/>
          <a:srcRect/>
          <a:stretch>
            <a:fillRect/>
          </a:stretch>
        </p:blipFill>
        <p:spPr bwMode="auto">
          <a:xfrm>
            <a:off x="3563938" y="4076700"/>
            <a:ext cx="1679575" cy="1098550"/>
          </a:xfrm>
          <a:prstGeom prst="rect">
            <a:avLst/>
          </a:prstGeom>
          <a:noFill/>
          <a:ln w="9525">
            <a:noFill/>
            <a:miter lim="800000"/>
            <a:headEnd/>
            <a:tailEnd/>
          </a:ln>
        </p:spPr>
      </p:pic>
      <p:pic>
        <p:nvPicPr>
          <p:cNvPr id="9230" name="Picture 15"/>
          <p:cNvPicPr>
            <a:picLocks noChangeAspect="1" noChangeArrowheads="1"/>
          </p:cNvPicPr>
          <p:nvPr/>
        </p:nvPicPr>
        <p:blipFill>
          <a:blip r:embed="rId4" cstate="print"/>
          <a:srcRect/>
          <a:stretch>
            <a:fillRect/>
          </a:stretch>
        </p:blipFill>
        <p:spPr bwMode="auto">
          <a:xfrm>
            <a:off x="179388" y="4076700"/>
            <a:ext cx="1690687" cy="1065213"/>
          </a:xfrm>
          <a:prstGeom prst="rect">
            <a:avLst/>
          </a:prstGeom>
          <a:noFill/>
          <a:ln w="9525">
            <a:noFill/>
            <a:miter lim="800000"/>
            <a:headEnd/>
            <a:tailEnd/>
          </a:ln>
        </p:spPr>
      </p:pic>
      <p:pic>
        <p:nvPicPr>
          <p:cNvPr id="9231" name="Picture 16"/>
          <p:cNvPicPr>
            <a:picLocks noChangeAspect="1" noChangeArrowheads="1"/>
          </p:cNvPicPr>
          <p:nvPr/>
        </p:nvPicPr>
        <p:blipFill>
          <a:blip r:embed="rId5" cstate="print"/>
          <a:srcRect/>
          <a:stretch>
            <a:fillRect/>
          </a:stretch>
        </p:blipFill>
        <p:spPr bwMode="auto">
          <a:xfrm>
            <a:off x="1908175" y="4076700"/>
            <a:ext cx="1668463" cy="1031875"/>
          </a:xfrm>
          <a:prstGeom prst="rect">
            <a:avLst/>
          </a:prstGeom>
          <a:noFill/>
          <a:ln w="9525">
            <a:noFill/>
            <a:miter lim="800000"/>
            <a:headEnd/>
            <a:tailEnd/>
          </a:ln>
        </p:spPr>
      </p:pic>
      <p:pic>
        <p:nvPicPr>
          <p:cNvPr id="9232" name="Picture 17"/>
          <p:cNvPicPr>
            <a:picLocks noChangeAspect="1" noChangeArrowheads="1"/>
          </p:cNvPicPr>
          <p:nvPr/>
        </p:nvPicPr>
        <p:blipFill>
          <a:blip r:embed="rId6" cstate="print"/>
          <a:srcRect/>
          <a:stretch>
            <a:fillRect/>
          </a:stretch>
        </p:blipFill>
        <p:spPr bwMode="auto">
          <a:xfrm>
            <a:off x="7235825" y="4005263"/>
            <a:ext cx="1666875" cy="1276350"/>
          </a:xfrm>
          <a:prstGeom prst="rect">
            <a:avLst/>
          </a:prstGeom>
          <a:noFill/>
          <a:ln w="9525">
            <a:noFill/>
            <a:miter lim="800000"/>
            <a:headEnd/>
            <a:tailEnd/>
          </a:ln>
        </p:spPr>
      </p:pic>
      <p:sp>
        <p:nvSpPr>
          <p:cNvPr id="9233" name="正方形/長方形 20"/>
          <p:cNvSpPr>
            <a:spLocks noChangeArrowheads="1"/>
          </p:cNvSpPr>
          <p:nvPr/>
        </p:nvSpPr>
        <p:spPr bwMode="auto">
          <a:xfrm>
            <a:off x="684213" y="5157788"/>
            <a:ext cx="1051891" cy="338554"/>
          </a:xfrm>
          <a:prstGeom prst="rect">
            <a:avLst/>
          </a:prstGeom>
          <a:noFill/>
          <a:ln w="9525">
            <a:noFill/>
            <a:miter lim="800000"/>
            <a:headEnd/>
            <a:tailEnd/>
          </a:ln>
        </p:spPr>
        <p:txBody>
          <a:bodyPr wrap="none">
            <a:spAutoFit/>
          </a:bodyPr>
          <a:lstStyle/>
          <a:p>
            <a:r>
              <a:rPr lang="en-US" altLang="ja-JP" sz="1600" dirty="0"/>
              <a:t>(a)</a:t>
            </a:r>
            <a:r>
              <a:rPr lang="ja-JP" altLang="en-US" sz="1600" dirty="0"/>
              <a:t>左画像</a:t>
            </a:r>
          </a:p>
        </p:txBody>
      </p:sp>
      <p:sp>
        <p:nvSpPr>
          <p:cNvPr id="9234" name="正方形/長方形 21"/>
          <p:cNvSpPr>
            <a:spLocks noChangeArrowheads="1"/>
          </p:cNvSpPr>
          <p:nvPr/>
        </p:nvSpPr>
        <p:spPr bwMode="auto">
          <a:xfrm>
            <a:off x="2195513" y="5157788"/>
            <a:ext cx="1051891" cy="338554"/>
          </a:xfrm>
          <a:prstGeom prst="rect">
            <a:avLst/>
          </a:prstGeom>
          <a:noFill/>
          <a:ln w="9525">
            <a:noFill/>
            <a:miter lim="800000"/>
            <a:headEnd/>
            <a:tailEnd/>
          </a:ln>
        </p:spPr>
        <p:txBody>
          <a:bodyPr wrap="none">
            <a:spAutoFit/>
          </a:bodyPr>
          <a:lstStyle/>
          <a:p>
            <a:r>
              <a:rPr lang="en-US" altLang="ja-JP" sz="1600" dirty="0"/>
              <a:t>(b)</a:t>
            </a:r>
            <a:r>
              <a:rPr lang="ja-JP" altLang="en-US" sz="1600" dirty="0"/>
              <a:t>右画像</a:t>
            </a:r>
          </a:p>
        </p:txBody>
      </p:sp>
      <p:sp>
        <p:nvSpPr>
          <p:cNvPr id="9235" name="正方形/長方形 22"/>
          <p:cNvSpPr>
            <a:spLocks noChangeArrowheads="1"/>
          </p:cNvSpPr>
          <p:nvPr/>
        </p:nvSpPr>
        <p:spPr bwMode="auto">
          <a:xfrm>
            <a:off x="3708400" y="5157788"/>
            <a:ext cx="1245854" cy="338554"/>
          </a:xfrm>
          <a:prstGeom prst="rect">
            <a:avLst/>
          </a:prstGeom>
          <a:noFill/>
          <a:ln w="9525">
            <a:noFill/>
            <a:miter lim="800000"/>
            <a:headEnd/>
            <a:tailEnd/>
          </a:ln>
        </p:spPr>
        <p:txBody>
          <a:bodyPr wrap="none">
            <a:spAutoFit/>
          </a:bodyPr>
          <a:lstStyle/>
          <a:p>
            <a:r>
              <a:rPr lang="en-US" altLang="ja-JP" sz="1600" dirty="0"/>
              <a:t>(c)</a:t>
            </a:r>
            <a:r>
              <a:rPr lang="ja-JP" altLang="en-US" sz="1600" dirty="0"/>
              <a:t>距離画像</a:t>
            </a:r>
          </a:p>
        </p:txBody>
      </p:sp>
      <p:sp>
        <p:nvSpPr>
          <p:cNvPr id="9236" name="正方形/長方形 23"/>
          <p:cNvSpPr>
            <a:spLocks noChangeArrowheads="1"/>
          </p:cNvSpPr>
          <p:nvPr/>
        </p:nvSpPr>
        <p:spPr bwMode="auto">
          <a:xfrm>
            <a:off x="5508625" y="5148263"/>
            <a:ext cx="1051891" cy="338554"/>
          </a:xfrm>
          <a:prstGeom prst="rect">
            <a:avLst/>
          </a:prstGeom>
          <a:noFill/>
          <a:ln w="9525">
            <a:noFill/>
            <a:miter lim="800000"/>
            <a:headEnd/>
            <a:tailEnd/>
          </a:ln>
        </p:spPr>
        <p:txBody>
          <a:bodyPr wrap="none">
            <a:spAutoFit/>
          </a:bodyPr>
          <a:lstStyle/>
          <a:p>
            <a:r>
              <a:rPr lang="en-US" altLang="ja-JP" sz="1600"/>
              <a:t>(d)</a:t>
            </a:r>
            <a:r>
              <a:rPr lang="ja-JP" altLang="en-US" sz="1600"/>
              <a:t>手領域</a:t>
            </a:r>
          </a:p>
        </p:txBody>
      </p:sp>
    </p:spTree>
  </p:cSld>
  <p:clrMapOvr>
    <a:masterClrMapping/>
  </p:clrMapOvr>
  <p:transition advTm="21762"/>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title"/>
          </p:nvPr>
        </p:nvSpPr>
        <p:spPr/>
        <p:txBody>
          <a:bodyPr/>
          <a:lstStyle/>
          <a:p>
            <a:r>
              <a:rPr lang="ja-JP" altLang="en-US" smtClean="0">
                <a:solidFill>
                  <a:schemeClr val="bg1"/>
                </a:solidFill>
              </a:rPr>
              <a:t>本研究の課題</a:t>
            </a:r>
            <a:endParaRPr lang="ja-JP" altLang="en-US" smtClean="0"/>
          </a:p>
        </p:txBody>
      </p:sp>
      <p:sp>
        <p:nvSpPr>
          <p:cNvPr id="10243" name="コンテンツ プレースホルダ 2"/>
          <p:cNvSpPr>
            <a:spLocks noGrp="1"/>
          </p:cNvSpPr>
          <p:nvPr>
            <p:ph idx="1"/>
          </p:nvPr>
        </p:nvSpPr>
        <p:spPr>
          <a:xfrm>
            <a:off x="395288" y="1052513"/>
            <a:ext cx="8229600" cy="5000625"/>
          </a:xfrm>
        </p:spPr>
        <p:txBody>
          <a:bodyPr/>
          <a:lstStyle/>
          <a:p>
            <a:pPr eaLnBrk="1" hangingPunct="1"/>
            <a:r>
              <a:rPr lang="ja-JP" altLang="en-US" sz="2400" dirty="0" smtClean="0"/>
              <a:t>隠蔽中に手形状変化が起こる手話単語で手領域抽出</a:t>
            </a:r>
            <a:endParaRPr lang="en-US" altLang="ja-JP" sz="2400" dirty="0" smtClean="0"/>
          </a:p>
          <a:p>
            <a:pPr eaLnBrk="1" hangingPunct="1"/>
            <a:endParaRPr lang="en-US" altLang="ja-JP" sz="2400" dirty="0" smtClean="0"/>
          </a:p>
          <a:p>
            <a:pPr eaLnBrk="1" hangingPunct="1"/>
            <a:endParaRPr lang="en-US" altLang="ja-JP" sz="2400" dirty="0" smtClean="0"/>
          </a:p>
          <a:p>
            <a:pPr eaLnBrk="1" hangingPunct="1"/>
            <a:endParaRPr lang="en-US" altLang="ja-JP" sz="2400" dirty="0" smtClean="0"/>
          </a:p>
          <a:p>
            <a:pPr eaLnBrk="1" hangingPunct="1"/>
            <a:endParaRPr lang="en-US" altLang="ja-JP" sz="2400" dirty="0" smtClean="0"/>
          </a:p>
          <a:p>
            <a:pPr eaLnBrk="1" hangingPunct="1">
              <a:buFontTx/>
              <a:buNone/>
            </a:pPr>
            <a:endParaRPr lang="en-US" altLang="ja-JP" sz="2400" dirty="0" smtClean="0"/>
          </a:p>
          <a:p>
            <a:pPr eaLnBrk="1" hangingPunct="1"/>
            <a:r>
              <a:rPr lang="ja-JP" altLang="en-US" sz="2400" dirty="0" smtClean="0"/>
              <a:t>顔と手が触れるほど近い距離にある場合の手領域抽出</a:t>
            </a:r>
            <a:endParaRPr lang="en-US" altLang="ja-JP" sz="2400" dirty="0" smtClean="0"/>
          </a:p>
          <a:p>
            <a:endParaRPr lang="ja-JP" altLang="en-US" dirty="0" smtClean="0"/>
          </a:p>
        </p:txBody>
      </p:sp>
      <p:pic>
        <p:nvPicPr>
          <p:cNvPr id="10245" name="Picture 2"/>
          <p:cNvPicPr>
            <a:picLocks noChangeAspect="1" noChangeArrowheads="1"/>
          </p:cNvPicPr>
          <p:nvPr/>
        </p:nvPicPr>
        <p:blipFill>
          <a:blip r:embed="rId2" cstate="print"/>
          <a:srcRect/>
          <a:stretch>
            <a:fillRect/>
          </a:stretch>
        </p:blipFill>
        <p:spPr bwMode="auto">
          <a:xfrm>
            <a:off x="250825" y="4149725"/>
            <a:ext cx="3175000" cy="2374900"/>
          </a:xfrm>
          <a:prstGeom prst="rect">
            <a:avLst/>
          </a:prstGeom>
          <a:noFill/>
          <a:ln w="9525">
            <a:noFill/>
            <a:miter lim="800000"/>
            <a:headEnd/>
            <a:tailEnd/>
          </a:ln>
        </p:spPr>
      </p:pic>
      <p:pic>
        <p:nvPicPr>
          <p:cNvPr id="10247" name="Picture 9" descr="C:\Users\mori.CV\Desktop\手話（言う）3.gif"/>
          <p:cNvPicPr>
            <a:picLocks noChangeAspect="1" noChangeArrowheads="1" noCrop="1"/>
          </p:cNvPicPr>
          <p:nvPr/>
        </p:nvPicPr>
        <p:blipFill>
          <a:blip r:embed="rId3" cstate="print"/>
          <a:srcRect/>
          <a:stretch>
            <a:fillRect/>
          </a:stretch>
        </p:blipFill>
        <p:spPr bwMode="auto">
          <a:xfrm>
            <a:off x="3779838" y="1520825"/>
            <a:ext cx="2808287" cy="2106613"/>
          </a:xfrm>
          <a:prstGeom prst="rect">
            <a:avLst/>
          </a:prstGeom>
          <a:noFill/>
          <a:ln w="9525">
            <a:noFill/>
            <a:miter lim="800000"/>
            <a:headEnd/>
            <a:tailEnd/>
          </a:ln>
        </p:spPr>
      </p:pic>
      <p:pic>
        <p:nvPicPr>
          <p:cNvPr id="10248" name="Picture 10" descr="C:\Users\mori.CV\Desktop\手話（言う）4.gif"/>
          <p:cNvPicPr>
            <a:picLocks noChangeAspect="1" noChangeArrowheads="1" noCrop="1"/>
          </p:cNvPicPr>
          <p:nvPr/>
        </p:nvPicPr>
        <p:blipFill>
          <a:blip r:embed="rId4" cstate="print"/>
          <a:srcRect/>
          <a:stretch>
            <a:fillRect/>
          </a:stretch>
        </p:blipFill>
        <p:spPr bwMode="auto">
          <a:xfrm>
            <a:off x="684213" y="1520825"/>
            <a:ext cx="2808287" cy="2106613"/>
          </a:xfrm>
          <a:prstGeom prst="rect">
            <a:avLst/>
          </a:prstGeom>
          <a:noFill/>
          <a:ln w="9525">
            <a:noFill/>
            <a:miter lim="800000"/>
            <a:headEnd/>
            <a:tailEnd/>
          </a:ln>
        </p:spPr>
      </p:pic>
      <p:graphicFrame>
        <p:nvGraphicFramePr>
          <p:cNvPr id="10" name="グラフ 9"/>
          <p:cNvGraphicFramePr>
            <a:graphicFrameLocks/>
          </p:cNvGraphicFramePr>
          <p:nvPr/>
        </p:nvGraphicFramePr>
        <p:xfrm>
          <a:off x="3851920" y="3933056"/>
          <a:ext cx="4824536" cy="292494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advTm="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p:txBody>
          <a:bodyPr/>
          <a:lstStyle/>
          <a:p>
            <a:r>
              <a:rPr lang="ja-JP" altLang="en-US" dirty="0" smtClean="0">
                <a:solidFill>
                  <a:schemeClr val="bg1"/>
                </a:solidFill>
              </a:rPr>
              <a:t>発表内容</a:t>
            </a:r>
          </a:p>
        </p:txBody>
      </p:sp>
      <p:sp>
        <p:nvSpPr>
          <p:cNvPr id="11267" name="コンテンツ プレースホルダ 2"/>
          <p:cNvSpPr>
            <a:spLocks noGrp="1"/>
          </p:cNvSpPr>
          <p:nvPr>
            <p:ph idx="1"/>
          </p:nvPr>
        </p:nvSpPr>
        <p:spPr/>
        <p:txBody>
          <a:bodyPr/>
          <a:lstStyle/>
          <a:p>
            <a:r>
              <a:rPr lang="ja-JP" altLang="en-US" dirty="0" smtClean="0"/>
              <a:t>非隠蔽時の顔・手領域抽出</a:t>
            </a:r>
            <a:endParaRPr lang="en-US" altLang="ja-JP" dirty="0" smtClean="0"/>
          </a:p>
          <a:p>
            <a:pPr lvl="1"/>
            <a:r>
              <a:rPr lang="ja-JP" altLang="en-US" dirty="0" smtClean="0"/>
              <a:t>腕の状態判別に基づく手領域抽出</a:t>
            </a:r>
            <a:endParaRPr lang="en-US" altLang="ja-JP" dirty="0" smtClean="0"/>
          </a:p>
          <a:p>
            <a:r>
              <a:rPr lang="ja-JP" altLang="en-US" dirty="0" smtClean="0"/>
              <a:t>隠蔽発生の検知</a:t>
            </a:r>
            <a:endParaRPr lang="en-US" altLang="ja-JP" dirty="0" smtClean="0"/>
          </a:p>
          <a:p>
            <a:r>
              <a:rPr lang="ja-JP" altLang="en-US" dirty="0" smtClean="0"/>
              <a:t>隠蔽時における顔・手領域抽出</a:t>
            </a:r>
            <a:endParaRPr lang="en-US" altLang="ja-JP" dirty="0" smtClean="0"/>
          </a:p>
          <a:p>
            <a:pPr lvl="1"/>
            <a:r>
              <a:rPr lang="ja-JP" altLang="en-US" dirty="0" smtClean="0"/>
              <a:t>手同士の隠蔽時</a:t>
            </a:r>
            <a:endParaRPr lang="en-US" altLang="ja-JP" dirty="0" smtClean="0"/>
          </a:p>
          <a:p>
            <a:pPr lvl="1"/>
            <a:r>
              <a:rPr lang="ja-JP" altLang="en-US" dirty="0" smtClean="0"/>
              <a:t>顔と手の隠蔽時</a:t>
            </a:r>
            <a:endParaRPr lang="en-US" altLang="ja-JP" sz="2800" dirty="0" smtClean="0"/>
          </a:p>
          <a:p>
            <a:r>
              <a:rPr lang="ja-JP" altLang="en-US" dirty="0" smtClean="0"/>
              <a:t>まとめ</a:t>
            </a:r>
            <a:endParaRPr lang="en-US" altLang="ja-JP" dirty="0" smtClean="0"/>
          </a:p>
          <a:p>
            <a:endParaRPr lang="ja-JP" altLang="en-US"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p:txBody>
          <a:bodyPr/>
          <a:lstStyle/>
          <a:p>
            <a:r>
              <a:rPr lang="ja-JP" altLang="en-US" smtClean="0">
                <a:solidFill>
                  <a:schemeClr val="bg1"/>
                </a:solidFill>
              </a:rPr>
              <a:t>顔と手の概略の位置の推定</a:t>
            </a:r>
          </a:p>
        </p:txBody>
      </p:sp>
      <p:pic>
        <p:nvPicPr>
          <p:cNvPr id="12292" name="Picture 3" descr="C:\Users\mori.CV\Desktop\手話画像\37.bmp"/>
          <p:cNvPicPr>
            <a:picLocks noChangeAspect="1" noChangeArrowheads="1"/>
          </p:cNvPicPr>
          <p:nvPr/>
        </p:nvPicPr>
        <p:blipFill>
          <a:blip r:embed="rId2" cstate="print"/>
          <a:srcRect/>
          <a:stretch>
            <a:fillRect/>
          </a:stretch>
        </p:blipFill>
        <p:spPr bwMode="auto">
          <a:xfrm>
            <a:off x="323850" y="2852738"/>
            <a:ext cx="3492500" cy="2868612"/>
          </a:xfrm>
          <a:prstGeom prst="rect">
            <a:avLst/>
          </a:prstGeom>
          <a:noFill/>
          <a:ln w="9525">
            <a:noFill/>
            <a:miter lim="800000"/>
            <a:headEnd/>
            <a:tailEnd/>
          </a:ln>
        </p:spPr>
      </p:pic>
      <p:pic>
        <p:nvPicPr>
          <p:cNvPr id="12293" name="Picture 4"/>
          <p:cNvPicPr>
            <a:picLocks noChangeAspect="1" noChangeArrowheads="1"/>
          </p:cNvPicPr>
          <p:nvPr/>
        </p:nvPicPr>
        <p:blipFill>
          <a:blip r:embed="rId3" cstate="print"/>
          <a:srcRect/>
          <a:stretch>
            <a:fillRect/>
          </a:stretch>
        </p:blipFill>
        <p:spPr bwMode="auto">
          <a:xfrm>
            <a:off x="4859338" y="2924175"/>
            <a:ext cx="3492500" cy="2868613"/>
          </a:xfrm>
          <a:prstGeom prst="rect">
            <a:avLst/>
          </a:prstGeom>
          <a:noFill/>
          <a:ln w="9525">
            <a:noFill/>
            <a:miter lim="800000"/>
            <a:headEnd/>
            <a:tailEnd/>
          </a:ln>
        </p:spPr>
      </p:pic>
      <p:sp>
        <p:nvSpPr>
          <p:cNvPr id="12294" name="テキスト ボックス 6"/>
          <p:cNvSpPr txBox="1">
            <a:spLocks noChangeArrowheads="1"/>
          </p:cNvSpPr>
          <p:nvPr/>
        </p:nvSpPr>
        <p:spPr bwMode="auto">
          <a:xfrm>
            <a:off x="5580063" y="6165850"/>
            <a:ext cx="1512887" cy="461963"/>
          </a:xfrm>
          <a:prstGeom prst="rect">
            <a:avLst/>
          </a:prstGeom>
          <a:noFill/>
          <a:ln w="9525">
            <a:noFill/>
            <a:miter lim="800000"/>
            <a:headEnd/>
            <a:tailEnd/>
          </a:ln>
        </p:spPr>
        <p:txBody>
          <a:bodyPr>
            <a:spAutoFit/>
          </a:bodyPr>
          <a:lstStyle/>
          <a:p>
            <a:r>
              <a:rPr lang="ja-JP" altLang="en-US" sz="2400"/>
              <a:t>骨格情報</a:t>
            </a:r>
          </a:p>
        </p:txBody>
      </p:sp>
      <p:sp>
        <p:nvSpPr>
          <p:cNvPr id="12295" name="テキスト ボックス 7"/>
          <p:cNvSpPr txBox="1">
            <a:spLocks noChangeArrowheads="1"/>
          </p:cNvSpPr>
          <p:nvPr/>
        </p:nvSpPr>
        <p:spPr bwMode="auto">
          <a:xfrm>
            <a:off x="1189038" y="5805488"/>
            <a:ext cx="1511300" cy="461962"/>
          </a:xfrm>
          <a:prstGeom prst="rect">
            <a:avLst/>
          </a:prstGeom>
          <a:noFill/>
          <a:ln w="9525">
            <a:noFill/>
            <a:miter lim="800000"/>
            <a:headEnd/>
            <a:tailEnd/>
          </a:ln>
        </p:spPr>
        <p:txBody>
          <a:bodyPr>
            <a:spAutoFit/>
          </a:bodyPr>
          <a:lstStyle/>
          <a:p>
            <a:r>
              <a:rPr lang="ja-JP" altLang="en-US" sz="2400"/>
              <a:t>距離情報</a:t>
            </a:r>
          </a:p>
        </p:txBody>
      </p:sp>
      <p:sp>
        <p:nvSpPr>
          <p:cNvPr id="7178" name="テキスト ボックス 13"/>
          <p:cNvSpPr txBox="1">
            <a:spLocks noChangeArrowheads="1"/>
          </p:cNvSpPr>
          <p:nvPr/>
        </p:nvSpPr>
        <p:spPr bwMode="auto">
          <a:xfrm>
            <a:off x="6875463" y="5876925"/>
            <a:ext cx="2089150" cy="369888"/>
          </a:xfrm>
          <a:prstGeom prst="rect">
            <a:avLst/>
          </a:prstGeom>
          <a:solidFill>
            <a:schemeClr val="bg1"/>
          </a:solidFill>
          <a:ln w="19050">
            <a:solidFill>
              <a:srgbClr val="00B050"/>
            </a:solidFill>
            <a:miter lim="800000"/>
            <a:headEnd/>
            <a:tailEnd/>
          </a:ln>
        </p:spPr>
        <p:txBody>
          <a:bodyPr>
            <a:spAutoFit/>
          </a:bodyPr>
          <a:lstStyle/>
          <a:p>
            <a:pPr>
              <a:defRPr/>
            </a:pPr>
            <a:r>
              <a:rPr lang="ja-JP" altLang="en-US" dirty="0">
                <a:solidFill>
                  <a:srgbClr val="00B050"/>
                </a:solidFill>
              </a:rPr>
              <a:t>左手</a:t>
            </a:r>
            <a:r>
              <a:rPr lang="en-US" altLang="ja-JP" dirty="0">
                <a:solidFill>
                  <a:srgbClr val="00B050"/>
                </a:solidFill>
              </a:rPr>
              <a:t>(X</a:t>
            </a:r>
            <a:r>
              <a:rPr lang="en-US" altLang="ja-JP" sz="1050" dirty="0">
                <a:solidFill>
                  <a:srgbClr val="00B050"/>
                </a:solidFill>
              </a:rPr>
              <a:t>LH</a:t>
            </a:r>
            <a:r>
              <a:rPr lang="en-US" altLang="ja-JP" dirty="0">
                <a:solidFill>
                  <a:srgbClr val="00B050"/>
                </a:solidFill>
              </a:rPr>
              <a:t>, Y</a:t>
            </a:r>
            <a:r>
              <a:rPr lang="en-US" altLang="ja-JP" sz="1050" dirty="0">
                <a:solidFill>
                  <a:srgbClr val="00B050"/>
                </a:solidFill>
              </a:rPr>
              <a:t>LH</a:t>
            </a:r>
            <a:r>
              <a:rPr lang="en-US" altLang="ja-JP" dirty="0">
                <a:solidFill>
                  <a:srgbClr val="00B050"/>
                </a:solidFill>
              </a:rPr>
              <a:t>, Z</a:t>
            </a:r>
            <a:r>
              <a:rPr lang="en-US" altLang="ja-JP" sz="1050" dirty="0">
                <a:solidFill>
                  <a:srgbClr val="00B050"/>
                </a:solidFill>
              </a:rPr>
              <a:t>LH</a:t>
            </a:r>
            <a:r>
              <a:rPr lang="en-US" altLang="ja-JP" dirty="0">
                <a:solidFill>
                  <a:srgbClr val="00B050"/>
                </a:solidFill>
              </a:rPr>
              <a:t>)</a:t>
            </a:r>
            <a:endParaRPr lang="ja-JP" altLang="en-US" dirty="0">
              <a:solidFill>
                <a:srgbClr val="00B050"/>
              </a:solidFill>
            </a:endParaRPr>
          </a:p>
        </p:txBody>
      </p:sp>
      <p:sp>
        <p:nvSpPr>
          <p:cNvPr id="7179" name="テキスト ボックス 13"/>
          <p:cNvSpPr txBox="1">
            <a:spLocks noChangeArrowheads="1"/>
          </p:cNvSpPr>
          <p:nvPr/>
        </p:nvSpPr>
        <p:spPr bwMode="auto">
          <a:xfrm>
            <a:off x="6875463" y="3500438"/>
            <a:ext cx="2125662" cy="368300"/>
          </a:xfrm>
          <a:prstGeom prst="rect">
            <a:avLst/>
          </a:prstGeom>
          <a:solidFill>
            <a:schemeClr val="bg1"/>
          </a:solidFill>
          <a:ln w="19050">
            <a:solidFill>
              <a:srgbClr val="92D050"/>
            </a:solidFill>
            <a:miter lim="800000"/>
            <a:headEnd/>
            <a:tailEnd/>
          </a:ln>
        </p:spPr>
        <p:txBody>
          <a:bodyPr>
            <a:spAutoFit/>
          </a:bodyPr>
          <a:lstStyle/>
          <a:p>
            <a:pPr>
              <a:defRPr/>
            </a:pPr>
            <a:r>
              <a:rPr lang="ja-JP" altLang="en-US" dirty="0">
                <a:solidFill>
                  <a:srgbClr val="92D050"/>
                </a:solidFill>
              </a:rPr>
              <a:t>左肘</a:t>
            </a:r>
            <a:r>
              <a:rPr lang="en-US" altLang="ja-JP" dirty="0">
                <a:solidFill>
                  <a:srgbClr val="92D050"/>
                </a:solidFill>
              </a:rPr>
              <a:t>(X</a:t>
            </a:r>
            <a:r>
              <a:rPr lang="en-US" altLang="ja-JP" sz="1050" dirty="0">
                <a:solidFill>
                  <a:srgbClr val="92D050"/>
                </a:solidFill>
              </a:rPr>
              <a:t>LE</a:t>
            </a:r>
            <a:r>
              <a:rPr lang="en-US" altLang="ja-JP" dirty="0">
                <a:solidFill>
                  <a:srgbClr val="92D050"/>
                </a:solidFill>
              </a:rPr>
              <a:t>, Y</a:t>
            </a:r>
            <a:r>
              <a:rPr lang="en-US" altLang="ja-JP" sz="1050" dirty="0">
                <a:solidFill>
                  <a:srgbClr val="92D050"/>
                </a:solidFill>
              </a:rPr>
              <a:t>LE</a:t>
            </a:r>
            <a:r>
              <a:rPr lang="en-US" altLang="ja-JP" dirty="0">
                <a:solidFill>
                  <a:srgbClr val="92D050"/>
                </a:solidFill>
              </a:rPr>
              <a:t>, Z</a:t>
            </a:r>
            <a:r>
              <a:rPr lang="en-US" altLang="ja-JP" sz="1050" dirty="0">
                <a:solidFill>
                  <a:srgbClr val="92D050"/>
                </a:solidFill>
              </a:rPr>
              <a:t>LE</a:t>
            </a:r>
            <a:r>
              <a:rPr lang="en-US" altLang="ja-JP" dirty="0">
                <a:solidFill>
                  <a:srgbClr val="92D050"/>
                </a:solidFill>
              </a:rPr>
              <a:t>)</a:t>
            </a:r>
            <a:endParaRPr lang="ja-JP" altLang="en-US" dirty="0">
              <a:solidFill>
                <a:srgbClr val="92D050"/>
              </a:solidFill>
            </a:endParaRPr>
          </a:p>
        </p:txBody>
      </p:sp>
      <p:sp>
        <p:nvSpPr>
          <p:cNvPr id="7180" name="テキスト ボックス 13"/>
          <p:cNvSpPr txBox="1">
            <a:spLocks noChangeArrowheads="1"/>
          </p:cNvSpPr>
          <p:nvPr/>
        </p:nvSpPr>
        <p:spPr bwMode="auto">
          <a:xfrm>
            <a:off x="3851275" y="5805488"/>
            <a:ext cx="2087563" cy="369887"/>
          </a:xfrm>
          <a:prstGeom prst="rect">
            <a:avLst/>
          </a:prstGeom>
          <a:solidFill>
            <a:schemeClr val="bg1"/>
          </a:solidFill>
          <a:ln w="19050">
            <a:solidFill>
              <a:srgbClr val="002060"/>
            </a:solidFill>
            <a:miter lim="800000"/>
            <a:headEnd/>
            <a:tailEnd/>
          </a:ln>
        </p:spPr>
        <p:txBody>
          <a:bodyPr>
            <a:spAutoFit/>
          </a:bodyPr>
          <a:lstStyle/>
          <a:p>
            <a:pPr>
              <a:defRPr/>
            </a:pPr>
            <a:r>
              <a:rPr lang="ja-JP" altLang="en-US" dirty="0">
                <a:solidFill>
                  <a:srgbClr val="002060"/>
                </a:solidFill>
              </a:rPr>
              <a:t>右手</a:t>
            </a:r>
            <a:r>
              <a:rPr lang="en-US" altLang="ja-JP" dirty="0">
                <a:solidFill>
                  <a:srgbClr val="002060"/>
                </a:solidFill>
              </a:rPr>
              <a:t>(X</a:t>
            </a:r>
            <a:r>
              <a:rPr lang="en-US" altLang="ja-JP" sz="1050" dirty="0">
                <a:solidFill>
                  <a:srgbClr val="002060"/>
                </a:solidFill>
              </a:rPr>
              <a:t>RH</a:t>
            </a:r>
            <a:r>
              <a:rPr lang="en-US" altLang="ja-JP" dirty="0">
                <a:solidFill>
                  <a:srgbClr val="002060"/>
                </a:solidFill>
              </a:rPr>
              <a:t>, Y</a:t>
            </a:r>
            <a:r>
              <a:rPr lang="en-US" altLang="ja-JP" sz="1050" dirty="0">
                <a:solidFill>
                  <a:srgbClr val="002060"/>
                </a:solidFill>
              </a:rPr>
              <a:t>RH</a:t>
            </a:r>
            <a:r>
              <a:rPr lang="en-US" altLang="ja-JP" dirty="0">
                <a:solidFill>
                  <a:srgbClr val="002060"/>
                </a:solidFill>
              </a:rPr>
              <a:t>, Z</a:t>
            </a:r>
            <a:r>
              <a:rPr lang="en-US" altLang="ja-JP" sz="1050" dirty="0">
                <a:solidFill>
                  <a:srgbClr val="002060"/>
                </a:solidFill>
              </a:rPr>
              <a:t>RH</a:t>
            </a:r>
            <a:r>
              <a:rPr lang="en-US" altLang="ja-JP" dirty="0">
                <a:solidFill>
                  <a:srgbClr val="002060"/>
                </a:solidFill>
              </a:rPr>
              <a:t>)</a:t>
            </a:r>
            <a:endParaRPr lang="ja-JP" altLang="en-US" dirty="0">
              <a:solidFill>
                <a:srgbClr val="002060"/>
              </a:solidFill>
            </a:endParaRPr>
          </a:p>
        </p:txBody>
      </p:sp>
      <p:sp>
        <p:nvSpPr>
          <p:cNvPr id="7181" name="テキスト ボックス 13"/>
          <p:cNvSpPr txBox="1">
            <a:spLocks noChangeArrowheads="1"/>
          </p:cNvSpPr>
          <p:nvPr/>
        </p:nvSpPr>
        <p:spPr bwMode="auto">
          <a:xfrm>
            <a:off x="3563938" y="3644900"/>
            <a:ext cx="2160587" cy="369888"/>
          </a:xfrm>
          <a:prstGeom prst="rect">
            <a:avLst/>
          </a:prstGeom>
          <a:solidFill>
            <a:schemeClr val="bg1"/>
          </a:solidFill>
          <a:ln w="19050">
            <a:solidFill>
              <a:srgbClr val="00B0F0"/>
            </a:solidFill>
            <a:miter lim="800000"/>
            <a:headEnd/>
            <a:tailEnd/>
          </a:ln>
        </p:spPr>
        <p:txBody>
          <a:bodyPr>
            <a:spAutoFit/>
          </a:bodyPr>
          <a:lstStyle/>
          <a:p>
            <a:pPr>
              <a:defRPr/>
            </a:pPr>
            <a:r>
              <a:rPr lang="ja-JP" altLang="en-US" dirty="0">
                <a:solidFill>
                  <a:srgbClr val="00B0F0"/>
                </a:solidFill>
              </a:rPr>
              <a:t>右肘</a:t>
            </a:r>
            <a:r>
              <a:rPr lang="en-US" altLang="ja-JP" dirty="0">
                <a:solidFill>
                  <a:srgbClr val="00B0F0"/>
                </a:solidFill>
              </a:rPr>
              <a:t>(X</a:t>
            </a:r>
            <a:r>
              <a:rPr lang="en-US" altLang="ja-JP" sz="1050" dirty="0">
                <a:solidFill>
                  <a:srgbClr val="00B0F0"/>
                </a:solidFill>
              </a:rPr>
              <a:t>RE</a:t>
            </a:r>
            <a:r>
              <a:rPr lang="en-US" altLang="ja-JP" dirty="0">
                <a:solidFill>
                  <a:srgbClr val="00B0F0"/>
                </a:solidFill>
              </a:rPr>
              <a:t>, Y</a:t>
            </a:r>
            <a:r>
              <a:rPr lang="en-US" altLang="ja-JP" sz="1050" dirty="0">
                <a:solidFill>
                  <a:srgbClr val="00B0F0"/>
                </a:solidFill>
              </a:rPr>
              <a:t>RE</a:t>
            </a:r>
            <a:r>
              <a:rPr lang="en-US" altLang="ja-JP" dirty="0">
                <a:solidFill>
                  <a:srgbClr val="00B0F0"/>
                </a:solidFill>
              </a:rPr>
              <a:t>, Z</a:t>
            </a:r>
            <a:r>
              <a:rPr lang="en-US" altLang="ja-JP" sz="1050" dirty="0">
                <a:solidFill>
                  <a:srgbClr val="00B0F0"/>
                </a:solidFill>
              </a:rPr>
              <a:t>RE</a:t>
            </a:r>
            <a:r>
              <a:rPr lang="en-US" altLang="ja-JP" dirty="0">
                <a:solidFill>
                  <a:srgbClr val="00B0F0"/>
                </a:solidFill>
              </a:rPr>
              <a:t>)</a:t>
            </a:r>
            <a:endParaRPr lang="ja-JP" altLang="en-US" dirty="0">
              <a:solidFill>
                <a:srgbClr val="00B0F0"/>
              </a:solidFill>
            </a:endParaRPr>
          </a:p>
        </p:txBody>
      </p:sp>
      <p:pic>
        <p:nvPicPr>
          <p:cNvPr id="12300" name="Picture 8" descr="Microsoft Xbox 360 Kinect センサー"/>
          <p:cNvPicPr>
            <a:picLocks noChangeAspect="1" noChangeArrowheads="1"/>
          </p:cNvPicPr>
          <p:nvPr/>
        </p:nvPicPr>
        <p:blipFill>
          <a:blip r:embed="rId4" cstate="print"/>
          <a:srcRect/>
          <a:stretch>
            <a:fillRect/>
          </a:stretch>
        </p:blipFill>
        <p:spPr bwMode="auto">
          <a:xfrm>
            <a:off x="6372225" y="836613"/>
            <a:ext cx="1943100" cy="1944687"/>
          </a:xfrm>
          <a:prstGeom prst="rect">
            <a:avLst/>
          </a:prstGeom>
          <a:noFill/>
          <a:ln w="9525">
            <a:noFill/>
            <a:miter lim="800000"/>
            <a:headEnd/>
            <a:tailEnd/>
          </a:ln>
        </p:spPr>
      </p:pic>
      <p:sp>
        <p:nvSpPr>
          <p:cNvPr id="12301" name="テキスト ボックス 15"/>
          <p:cNvSpPr txBox="1">
            <a:spLocks noChangeArrowheads="1"/>
          </p:cNvSpPr>
          <p:nvPr/>
        </p:nvSpPr>
        <p:spPr bwMode="auto">
          <a:xfrm>
            <a:off x="6948488" y="2133600"/>
            <a:ext cx="936625" cy="400050"/>
          </a:xfrm>
          <a:prstGeom prst="rect">
            <a:avLst/>
          </a:prstGeom>
          <a:noFill/>
          <a:ln w="9525">
            <a:noFill/>
            <a:miter lim="800000"/>
            <a:headEnd/>
            <a:tailEnd/>
          </a:ln>
        </p:spPr>
        <p:txBody>
          <a:bodyPr>
            <a:spAutoFit/>
          </a:bodyPr>
          <a:lstStyle/>
          <a:p>
            <a:r>
              <a:rPr lang="en-US" altLang="ja-JP" sz="2000"/>
              <a:t>Kinect</a:t>
            </a:r>
            <a:endParaRPr lang="ja-JP" altLang="en-US" sz="2000"/>
          </a:p>
        </p:txBody>
      </p:sp>
      <p:sp>
        <p:nvSpPr>
          <p:cNvPr id="17" name="コンテンツ プレースホルダ 2"/>
          <p:cNvSpPr txBox="1">
            <a:spLocks/>
          </p:cNvSpPr>
          <p:nvPr/>
        </p:nvSpPr>
        <p:spPr bwMode="auto">
          <a:xfrm>
            <a:off x="468313" y="1412875"/>
            <a:ext cx="5399087" cy="1150938"/>
          </a:xfrm>
          <a:prstGeom prst="rect">
            <a:avLst/>
          </a:prstGeom>
          <a:noFill/>
          <a:ln w="9525">
            <a:noFill/>
            <a:miter lim="800000"/>
            <a:headEnd/>
            <a:tailEnd/>
          </a:ln>
        </p:spPr>
        <p:txBody>
          <a:bodyPr/>
          <a:lstStyle/>
          <a:p>
            <a:pPr marL="342900" indent="-342900" eaLnBrk="0" hangingPunct="0">
              <a:spcBef>
                <a:spcPct val="20000"/>
              </a:spcBef>
              <a:defRPr/>
            </a:pPr>
            <a:r>
              <a:rPr lang="en-US" altLang="ja-JP" sz="2400" kern="0" dirty="0" err="1">
                <a:latin typeface="+mn-lt"/>
                <a:ea typeface="+mn-ea"/>
              </a:rPr>
              <a:t>OpenNI</a:t>
            </a:r>
            <a:r>
              <a:rPr lang="ja-JP" altLang="en-US" sz="2400" kern="0" dirty="0">
                <a:latin typeface="+mn-lt"/>
                <a:ea typeface="+mn-ea"/>
              </a:rPr>
              <a:t>で</a:t>
            </a:r>
            <a:r>
              <a:rPr lang="en-US" altLang="ja-JP" sz="2400" kern="0" dirty="0" err="1">
                <a:latin typeface="+mn-lt"/>
                <a:ea typeface="+mn-ea"/>
              </a:rPr>
              <a:t>Kinect</a:t>
            </a:r>
            <a:r>
              <a:rPr lang="ja-JP" altLang="en-US" sz="2400" kern="0" dirty="0">
                <a:latin typeface="+mn-lt"/>
                <a:ea typeface="+mn-ea"/>
              </a:rPr>
              <a:t>から得られる骨格情報</a:t>
            </a:r>
            <a:endParaRPr lang="en-US" altLang="ja-JP" sz="2400" kern="0" dirty="0">
              <a:latin typeface="+mn-lt"/>
              <a:ea typeface="+mn-ea"/>
            </a:endParaRPr>
          </a:p>
          <a:p>
            <a:pPr marL="342900" indent="-342900" eaLnBrk="0" hangingPunct="0">
              <a:spcBef>
                <a:spcPct val="20000"/>
              </a:spcBef>
              <a:defRPr/>
            </a:pPr>
            <a:r>
              <a:rPr lang="ja-JP" altLang="en-US" sz="2400" dirty="0"/>
              <a:t>に基づき顔・手の</a:t>
            </a:r>
            <a:r>
              <a:rPr lang="ja-JP" altLang="en-US" sz="2400" dirty="0">
                <a:solidFill>
                  <a:srgbClr val="C00000"/>
                </a:solidFill>
              </a:rPr>
              <a:t>概略</a:t>
            </a:r>
            <a:r>
              <a:rPr lang="ja-JP" altLang="en-US" sz="2400" dirty="0"/>
              <a:t>の位置を推定</a:t>
            </a:r>
            <a:endParaRPr lang="en-US" altLang="ja-JP" sz="2400" kern="0" dirty="0">
              <a:latin typeface="+mn-lt"/>
              <a:ea typeface="+mn-ea"/>
            </a:endParaRPr>
          </a:p>
        </p:txBody>
      </p:sp>
      <p:sp>
        <p:nvSpPr>
          <p:cNvPr id="7177" name="テキスト ボックス 13"/>
          <p:cNvSpPr txBox="1">
            <a:spLocks noChangeArrowheads="1"/>
          </p:cNvSpPr>
          <p:nvPr/>
        </p:nvSpPr>
        <p:spPr bwMode="auto">
          <a:xfrm>
            <a:off x="6661150" y="2636838"/>
            <a:ext cx="1584325" cy="369887"/>
          </a:xfrm>
          <a:prstGeom prst="rect">
            <a:avLst/>
          </a:prstGeom>
          <a:solidFill>
            <a:schemeClr val="bg1"/>
          </a:solidFill>
          <a:ln w="19050">
            <a:solidFill>
              <a:srgbClr val="FF0000"/>
            </a:solidFill>
            <a:miter lim="800000"/>
            <a:headEnd/>
            <a:tailEnd/>
          </a:ln>
        </p:spPr>
        <p:txBody>
          <a:bodyPr>
            <a:spAutoFit/>
          </a:bodyPr>
          <a:lstStyle/>
          <a:p>
            <a:pPr>
              <a:defRPr/>
            </a:pPr>
            <a:r>
              <a:rPr lang="ja-JP" altLang="en-US" dirty="0">
                <a:solidFill>
                  <a:srgbClr val="FF0000"/>
                </a:solidFill>
              </a:rPr>
              <a:t>顔</a:t>
            </a:r>
            <a:r>
              <a:rPr lang="en-US" altLang="ja-JP" dirty="0">
                <a:solidFill>
                  <a:srgbClr val="FF0000"/>
                </a:solidFill>
              </a:rPr>
              <a:t>(X</a:t>
            </a:r>
            <a:r>
              <a:rPr lang="en-US" altLang="ja-JP" sz="1050" dirty="0">
                <a:solidFill>
                  <a:srgbClr val="FF0000"/>
                </a:solidFill>
              </a:rPr>
              <a:t>F</a:t>
            </a:r>
            <a:r>
              <a:rPr lang="en-US" altLang="ja-JP" dirty="0">
                <a:solidFill>
                  <a:srgbClr val="FF0000"/>
                </a:solidFill>
              </a:rPr>
              <a:t>, Y</a:t>
            </a:r>
            <a:r>
              <a:rPr lang="en-US" altLang="ja-JP" sz="1050" dirty="0">
                <a:solidFill>
                  <a:srgbClr val="FF0000"/>
                </a:solidFill>
              </a:rPr>
              <a:t>F</a:t>
            </a:r>
            <a:r>
              <a:rPr lang="en-US" altLang="ja-JP" dirty="0">
                <a:solidFill>
                  <a:srgbClr val="FF0000"/>
                </a:solidFill>
              </a:rPr>
              <a:t>, Z</a:t>
            </a:r>
            <a:r>
              <a:rPr lang="en-US" altLang="ja-JP" sz="1050" dirty="0">
                <a:solidFill>
                  <a:srgbClr val="FF0000"/>
                </a:solidFill>
              </a:rPr>
              <a:t>F</a:t>
            </a:r>
            <a:r>
              <a:rPr lang="en-US" altLang="ja-JP" dirty="0">
                <a:solidFill>
                  <a:srgbClr val="FF0000"/>
                </a:solidFill>
              </a:rPr>
              <a:t>)</a:t>
            </a:r>
            <a:endParaRPr lang="ja-JP" altLang="en-US" dirty="0">
              <a:solidFill>
                <a:srgbClr val="FF0000"/>
              </a:solidFill>
            </a:endParaRPr>
          </a:p>
        </p:txBody>
      </p:sp>
      <p:cxnSp>
        <p:nvCxnSpPr>
          <p:cNvPr id="18" name="直線矢印コネクタ 17"/>
          <p:cNvCxnSpPr>
            <a:stCxn id="7181" idx="2"/>
          </p:cNvCxnSpPr>
          <p:nvPr/>
        </p:nvCxnSpPr>
        <p:spPr>
          <a:xfrm>
            <a:off x="4643438" y="4014788"/>
            <a:ext cx="936625" cy="782637"/>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a:stCxn id="7177" idx="2"/>
          </p:cNvCxnSpPr>
          <p:nvPr/>
        </p:nvCxnSpPr>
        <p:spPr>
          <a:xfrm flipH="1">
            <a:off x="6588125" y="3006725"/>
            <a:ext cx="865188" cy="3508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a:stCxn id="7179" idx="2"/>
          </p:cNvCxnSpPr>
          <p:nvPr/>
        </p:nvCxnSpPr>
        <p:spPr>
          <a:xfrm flipH="1">
            <a:off x="7451725" y="3868738"/>
            <a:ext cx="487363" cy="855662"/>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a:stCxn id="7178" idx="0"/>
          </p:cNvCxnSpPr>
          <p:nvPr/>
        </p:nvCxnSpPr>
        <p:spPr>
          <a:xfrm flipV="1">
            <a:off x="7920038" y="5643563"/>
            <a:ext cx="107950" cy="23336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stCxn id="7180" idx="0"/>
          </p:cNvCxnSpPr>
          <p:nvPr/>
        </p:nvCxnSpPr>
        <p:spPr>
          <a:xfrm flipV="1">
            <a:off x="4895850" y="5589588"/>
            <a:ext cx="107950" cy="21590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9703"/>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chemeClr val="bg1"/>
                </a:solidFill>
              </a:rPr>
              <a:t>腕の状態の判別</a:t>
            </a:r>
            <a:endParaRPr kumimoji="1" lang="ja-JP" altLang="en-US" dirty="0">
              <a:solidFill>
                <a:schemeClr val="bg1"/>
              </a:solidFill>
            </a:endParaRPr>
          </a:p>
        </p:txBody>
      </p:sp>
      <p:pic>
        <p:nvPicPr>
          <p:cNvPr id="5" name="Picture 7"/>
          <p:cNvPicPr>
            <a:picLocks noGrp="1" noChangeAspect="1" noChangeArrowheads="1"/>
          </p:cNvPicPr>
          <p:nvPr>
            <p:ph idx="1"/>
          </p:nvPr>
        </p:nvPicPr>
        <p:blipFill>
          <a:blip r:embed="rId2" cstate="print"/>
          <a:srcRect/>
          <a:stretch>
            <a:fillRect/>
          </a:stretch>
        </p:blipFill>
        <p:spPr bwMode="auto">
          <a:xfrm>
            <a:off x="683568" y="1540743"/>
            <a:ext cx="3683448" cy="2968377"/>
          </a:xfrm>
          <a:prstGeom prst="rect">
            <a:avLst/>
          </a:prstGeom>
          <a:noFill/>
          <a:ln w="9525">
            <a:no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4860032" y="1540743"/>
            <a:ext cx="3600400" cy="2957238"/>
          </a:xfrm>
          <a:prstGeom prst="rect">
            <a:avLst/>
          </a:prstGeom>
          <a:noFill/>
          <a:ln w="9525">
            <a:noFill/>
            <a:miter lim="800000"/>
            <a:headEnd/>
            <a:tailEnd/>
          </a:ln>
        </p:spPr>
      </p:pic>
      <p:sp>
        <p:nvSpPr>
          <p:cNvPr id="7" name="正方形/長方形 6"/>
          <p:cNvSpPr/>
          <p:nvPr/>
        </p:nvSpPr>
        <p:spPr>
          <a:xfrm>
            <a:off x="899592" y="4653136"/>
            <a:ext cx="2837636" cy="461665"/>
          </a:xfrm>
          <a:prstGeom prst="rect">
            <a:avLst/>
          </a:prstGeom>
        </p:spPr>
        <p:txBody>
          <a:bodyPr wrap="none">
            <a:spAutoFit/>
          </a:bodyPr>
          <a:lstStyle/>
          <a:p>
            <a:r>
              <a:rPr lang="ja-JP" altLang="en-US" sz="2400" dirty="0" smtClean="0"/>
              <a:t>腕が前に伸びている</a:t>
            </a:r>
            <a:endParaRPr lang="ja-JP" altLang="en-US" sz="2400" dirty="0"/>
          </a:p>
        </p:txBody>
      </p:sp>
      <p:sp>
        <p:nvSpPr>
          <p:cNvPr id="8" name="正方形/長方形 7"/>
          <p:cNvSpPr/>
          <p:nvPr/>
        </p:nvSpPr>
        <p:spPr>
          <a:xfrm>
            <a:off x="5004048" y="4653136"/>
            <a:ext cx="3140603" cy="461665"/>
          </a:xfrm>
          <a:prstGeom prst="rect">
            <a:avLst/>
          </a:prstGeom>
        </p:spPr>
        <p:txBody>
          <a:bodyPr wrap="none">
            <a:spAutoFit/>
          </a:bodyPr>
          <a:lstStyle/>
          <a:p>
            <a:r>
              <a:rPr lang="ja-JP" altLang="en-US" sz="2400" dirty="0" smtClean="0"/>
              <a:t>腕が前に伸びていない</a:t>
            </a:r>
            <a:endParaRPr lang="ja-JP" altLang="en-US" sz="2400" dirty="0"/>
          </a:p>
        </p:txBody>
      </p:sp>
      <p:sp>
        <p:nvSpPr>
          <p:cNvPr id="9" name="テキスト ボックス 7"/>
          <p:cNvSpPr txBox="1">
            <a:spLocks noChangeArrowheads="1"/>
          </p:cNvSpPr>
          <p:nvPr/>
        </p:nvSpPr>
        <p:spPr bwMode="auto">
          <a:xfrm>
            <a:off x="1189038" y="5805488"/>
            <a:ext cx="6623322" cy="461665"/>
          </a:xfrm>
          <a:prstGeom prst="rect">
            <a:avLst/>
          </a:prstGeom>
          <a:noFill/>
          <a:ln w="9525">
            <a:noFill/>
            <a:miter lim="800000"/>
            <a:headEnd/>
            <a:tailEnd/>
          </a:ln>
        </p:spPr>
        <p:txBody>
          <a:bodyPr wrap="square">
            <a:spAutoFit/>
          </a:bodyPr>
          <a:lstStyle/>
          <a:p>
            <a:r>
              <a:rPr lang="ja-JP" altLang="en-US" sz="2400" dirty="0" smtClean="0"/>
              <a:t>骨格位置からそれぞれの腕の状態が区別できる</a:t>
            </a:r>
            <a:endParaRPr lang="ja-JP" altLang="en-US" sz="2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natural1-s-1">
  <a:themeElements>
    <a:clrScheme name="s-natural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natural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natural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natural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natural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natural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natural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natural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natural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natural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natural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natural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natural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natural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ink_heart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ink_heart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pink_heart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ink_heart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pink_heart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ink_heart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pink_heart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ink_heart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natural1-s-1</Template>
  <TotalTime>14212</TotalTime>
  <Words>1696</Words>
  <Application>Microsoft Office PowerPoint</Application>
  <PresentationFormat>画面に合わせる (4:3)</PresentationFormat>
  <Paragraphs>276</Paragraphs>
  <Slides>29</Slides>
  <Notes>0</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29</vt:i4>
      </vt:variant>
    </vt:vector>
  </HeadingPairs>
  <TitlesOfParts>
    <vt:vector size="31" baseType="lpstr">
      <vt:lpstr>natural1-s-1</vt:lpstr>
      <vt:lpstr>数式</vt:lpstr>
      <vt:lpstr>手話認識のための距離情報を用いた隠蔽を含んだ顔・手領域抽出</vt:lpstr>
      <vt:lpstr>研究背景</vt:lpstr>
      <vt:lpstr>目的</vt:lpstr>
      <vt:lpstr>関連研究</vt:lpstr>
      <vt:lpstr>関連研究</vt:lpstr>
      <vt:lpstr>本研究の課題</vt:lpstr>
      <vt:lpstr>発表内容</vt:lpstr>
      <vt:lpstr>顔と手の概略の位置の推定</vt:lpstr>
      <vt:lpstr>腕の状態の判別</vt:lpstr>
      <vt:lpstr>腕が前に伸びている場合の手領域抽出</vt:lpstr>
      <vt:lpstr>腕が前に伸びている場合の手領域抽出</vt:lpstr>
      <vt:lpstr>腕が前に伸びている場合の手領域抽出</vt:lpstr>
      <vt:lpstr>腕が前に伸びていない場合の顔・手領域抽出</vt:lpstr>
      <vt:lpstr>隠蔽発生の検知</vt:lpstr>
      <vt:lpstr>隠蔽発生の検知</vt:lpstr>
      <vt:lpstr>手同士が隠蔽している時の手領域抽出（１）</vt:lpstr>
      <vt:lpstr>手同士が隠蔽している時の手領域抽出（２）</vt:lpstr>
      <vt:lpstr>顔と手領域の隠蔽</vt:lpstr>
      <vt:lpstr>マッチング結果</vt:lpstr>
      <vt:lpstr>話者の顔が前後に動いた場合を考慮</vt:lpstr>
      <vt:lpstr>隠蔽している手領域抽出</vt:lpstr>
      <vt:lpstr>隠蔽している手領域抽出</vt:lpstr>
      <vt:lpstr>判別分析法による判定</vt:lpstr>
      <vt:lpstr>隠蔽中の手領域抽出</vt:lpstr>
      <vt:lpstr>隠蔽中の手領域抽出</vt:lpstr>
      <vt:lpstr>顔領域抽出</vt:lpstr>
      <vt:lpstr>顔と手領域を抽出した結果</vt:lpstr>
      <vt:lpstr>顔と手領域を抽出した結果</vt:lpstr>
      <vt:lpstr>まとめ</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手話認識のための隠蔽時における 肌色領域抽出</dc:title>
  <dc:creator>Mori Shota</dc:creator>
  <cp:lastModifiedBy>Mori Shota</cp:lastModifiedBy>
  <cp:revision>1089</cp:revision>
  <dcterms:created xsi:type="dcterms:W3CDTF">2012-01-08T23:09:12Z</dcterms:created>
  <dcterms:modified xsi:type="dcterms:W3CDTF">2013-03-14T16:28:56Z</dcterms:modified>
</cp:coreProperties>
</file>